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  <p:sldMasterId id="2147483875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61" r:id="rId5"/>
    <p:sldId id="262" r:id="rId6"/>
    <p:sldId id="263" r:id="rId7"/>
    <p:sldId id="258" r:id="rId8"/>
    <p:sldId id="289" r:id="rId9"/>
    <p:sldId id="291" r:id="rId10"/>
    <p:sldId id="293" r:id="rId11"/>
    <p:sldId id="292" r:id="rId12"/>
    <p:sldId id="277" r:id="rId13"/>
    <p:sldId id="280" r:id="rId14"/>
    <p:sldId id="282" r:id="rId15"/>
    <p:sldId id="283" r:id="rId16"/>
    <p:sldId id="281" r:id="rId17"/>
    <p:sldId id="294" r:id="rId18"/>
    <p:sldId id="284" r:id="rId19"/>
    <p:sldId id="288" r:id="rId20"/>
    <p:sldId id="287" r:id="rId21"/>
    <p:sldId id="285" r:id="rId22"/>
    <p:sldId id="259" r:id="rId23"/>
    <p:sldId id="260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11949D5-BA4C-4D38-B5AC-451907EF1E82}">
          <p14:sldIdLst>
            <p14:sldId id="256"/>
            <p14:sldId id="257"/>
            <p14:sldId id="261"/>
            <p14:sldId id="262"/>
            <p14:sldId id="263"/>
            <p14:sldId id="258"/>
            <p14:sldId id="289"/>
            <p14:sldId id="291"/>
            <p14:sldId id="293"/>
          </p14:sldIdLst>
        </p14:section>
        <p14:section name="Untitled Section" id="{A9DE98FF-7552-4888-94A6-74CB1141676E}">
          <p14:sldIdLst>
            <p14:sldId id="292"/>
            <p14:sldId id="277"/>
            <p14:sldId id="280"/>
            <p14:sldId id="282"/>
            <p14:sldId id="283"/>
            <p14:sldId id="281"/>
            <p14:sldId id="294"/>
            <p14:sldId id="284"/>
            <p14:sldId id="288"/>
            <p14:sldId id="287"/>
            <p14:sldId id="285"/>
          </p14:sldIdLst>
        </p14:section>
        <p14:section name="Untitled Section" id="{AB185376-1B73-4946-8B06-E46A040B9E52}">
          <p14:sldIdLst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982E"/>
    <a:srgbClr val="77A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5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0460E3-27EC-4397-8501-1E9A8E8BF4A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CCE2FC-B611-4C1A-9A68-B4296A686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4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81C122-DF2B-428F-B8B5-B1C7B966AD7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9A67EE-C074-41A7-A030-3FFC65A1F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5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67EE-C074-41A7-A030-3FFC65A1F8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93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E44C0B7-02BA-408C-8528-5601E0F95411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130036"/>
            <a:ext cx="411480" cy="365125"/>
          </a:xfrm>
        </p:spPr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59522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3455-0E9C-4D79-9CA0-9C8E351A3A8A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4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4E6A-B258-40A9-A063-EB9484AA21E0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22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62F9-8E75-431F-9CBF-F33A75C31E4C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1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998-97C9-4614-B56D-984E0CAE3F47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88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CD3A-8E92-40C3-A160-1A9ED450B238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46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6BE4-2B4D-4D6F-ACF4-024F98D72FE8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0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50C5-4C8B-4CCA-A19D-5B0972CB73E0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42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4D4E-51FF-4F97-AE4F-2316E34F6FE4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95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76724"/>
            <a:ext cx="7772400" cy="1470025"/>
          </a:xfrm>
        </p:spPr>
        <p:txBody>
          <a:bodyPr anchor="b"/>
          <a:lstStyle>
            <a:lvl1pPr>
              <a:defRPr sz="4000"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472337"/>
            <a:ext cx="7772400" cy="1368611"/>
          </a:xfrm>
        </p:spPr>
        <p:txBody>
          <a:bodyPr/>
          <a:lstStyle>
            <a:lvl1pPr marL="0" indent="0" algn="l">
              <a:buNone/>
              <a:defRPr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588" y="717176"/>
            <a:ext cx="8815294" cy="6723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16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779896"/>
            <a:ext cx="9144000" cy="3657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Picture 2" descr="C:\Users\Priti Sanghani\AppData\Local\Microsoft\Windows\Temporary Internet Files\Content.Outlook\413XZJL6\edfirst_logo_horiz_RGB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70"/>
          <a:stretch/>
        </p:blipFill>
        <p:spPr bwMode="auto">
          <a:xfrm>
            <a:off x="517949" y="2563374"/>
            <a:ext cx="2318466" cy="209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Priti Sanghani\Dropbox\Ed First Design Resources\edfirst_name-onl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0" t="54720" r="9767" b="21393"/>
          <a:stretch/>
        </p:blipFill>
        <p:spPr bwMode="auto">
          <a:xfrm>
            <a:off x="31132" y="121148"/>
            <a:ext cx="4540868" cy="86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13"/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2836863" y="2127250"/>
            <a:ext cx="5815012" cy="987963"/>
          </a:xfrm>
        </p:spPr>
        <p:txBody>
          <a:bodyPr anchor="t" anchorCtr="1">
            <a:spAutoFit/>
          </a:bodyPr>
          <a:lstStyle>
            <a:lvl1pPr marL="0" indent="0">
              <a:buNone/>
              <a:defRPr lang="en-US" sz="3300" baseline="0" dirty="0" smtClean="0">
                <a:solidFill>
                  <a:schemeClr val="bg1"/>
                </a:solidFill>
                <a:cs typeface="Cali"/>
              </a:defRPr>
            </a:lvl1pPr>
          </a:lstStyle>
          <a:p>
            <a:pPr algn="ctr"/>
            <a:r>
              <a:rPr lang="en-US" sz="3300" b="1" dirty="0" smtClean="0">
                <a:solidFill>
                  <a:schemeClr val="bg1"/>
                </a:solidFill>
                <a:latin typeface="+mj-lt"/>
                <a:cs typeface="Cali"/>
              </a:rPr>
              <a:t>Title</a:t>
            </a:r>
            <a:endParaRPr lang="en-US" sz="2100" dirty="0" smtClean="0">
              <a:solidFill>
                <a:schemeClr val="bg1"/>
              </a:solidFill>
              <a:latin typeface="+mj-lt"/>
              <a:cs typeface="Cali"/>
            </a:endParaRPr>
          </a:p>
          <a:p>
            <a:pPr algn="ctr"/>
            <a:endParaRPr lang="en-US" sz="2100" dirty="0" smtClean="0">
              <a:solidFill>
                <a:schemeClr val="bg1"/>
              </a:solidFill>
              <a:latin typeface="+mj-lt"/>
              <a:cs typeface="Cali"/>
            </a:endParaRPr>
          </a:p>
        </p:txBody>
      </p:sp>
      <p:sp>
        <p:nvSpPr>
          <p:cNvPr id="16" name="Text Placeholder 15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2836863" y="4780547"/>
            <a:ext cx="5815584" cy="415498"/>
          </a:xfrm>
        </p:spPr>
        <p:txBody>
          <a:bodyPr anchor="t" anchorCtr="1">
            <a:spAutoFit/>
          </a:bodyPr>
          <a:lstStyle>
            <a:lvl1pPr marL="0" marR="0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7982E"/>
              </a:buClr>
              <a:buSzPct val="100000"/>
              <a:buFont typeface="Wingdings" charset="2"/>
              <a:buNone/>
              <a:tabLst/>
              <a:defRPr lang="en-US" sz="1800" baseline="0" smtClean="0">
                <a:solidFill>
                  <a:schemeClr val="bg1"/>
                </a:solidFill>
                <a:cs typeface="Cali"/>
              </a:defRPr>
            </a:lvl1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7982E"/>
              </a:buClr>
              <a:buSzPct val="100000"/>
              <a:buFont typeface="Wingdings" charset="2"/>
              <a:buNone/>
              <a:tabLst/>
              <a:defRPr/>
            </a:pPr>
            <a:r>
              <a:rPr lang="en-US" sz="2100" dirty="0" smtClean="0">
                <a:solidFill>
                  <a:schemeClr val="bg1"/>
                </a:solidFill>
                <a:latin typeface="+mj-lt"/>
                <a:cs typeface="Cali"/>
              </a:rPr>
              <a:t>SUBTEXT AND/OR MONTH YEAR</a:t>
            </a:r>
          </a:p>
        </p:txBody>
      </p:sp>
    </p:spTree>
    <p:extLst>
      <p:ext uri="{BB962C8B-B14F-4D97-AF65-F5344CB8AC3E}">
        <p14:creationId xmlns:p14="http://schemas.microsoft.com/office/powerpoint/2010/main" val="302383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D720DBA-3D97-417F-8EF5-6596D99D8C8F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120346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0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130826" y="2228850"/>
            <a:ext cx="6965424" cy="147218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Transition Slide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2228850"/>
            <a:ext cx="806977" cy="1471612"/>
          </a:xfrm>
        </p:spPr>
        <p:txBody>
          <a:bodyPr anchor="b" anchorCtr="0">
            <a:noAutofit/>
          </a:bodyPr>
          <a:lstStyle>
            <a:lvl1pPr marL="0" indent="0">
              <a:buNone/>
              <a:defRPr sz="3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>
                <a:solidFill>
                  <a:srgbClr val="AAAAAA"/>
                </a:solidFill>
              </a:rPr>
              <a:t># |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23850" y="3700463"/>
            <a:ext cx="7772400" cy="13716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 dirty="0" smtClean="0"/>
              <a:t>OPTIONAL SUBTITLE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53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09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Bullete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22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05200"/>
            <a:ext cx="9144000" cy="258506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Box 3"/>
          <p:cNvSpPr txBox="1"/>
          <p:nvPr/>
        </p:nvSpPr>
        <p:spPr>
          <a:xfrm>
            <a:off x="3962401" y="4267202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cs typeface="Cali"/>
              </a:rPr>
              <a:t>Thank you!</a:t>
            </a:r>
          </a:p>
          <a:p>
            <a:r>
              <a:rPr lang="en-US" sz="1800" b="1" dirty="0" smtClean="0">
                <a:solidFill>
                  <a:schemeClr val="bg1"/>
                </a:solidFill>
                <a:cs typeface="Cali"/>
              </a:rPr>
              <a:t>www.education-first.com</a:t>
            </a:r>
            <a:endParaRPr lang="en-US" sz="1800" b="1" dirty="0">
              <a:solidFill>
                <a:schemeClr val="bg1"/>
              </a:solidFill>
              <a:cs typeface="Cali"/>
            </a:endParaRPr>
          </a:p>
        </p:txBody>
      </p:sp>
      <p:pic>
        <p:nvPicPr>
          <p:cNvPr id="5" name="Picture 2" descr="C:\Users\Priti Sanghani\AppData\Local\Microsoft\Windows\Temporary Internet Files\Content.Outlook\413XZJL6\edfirst_logo_horiz_RGB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0632"/>
            <a:ext cx="5791200" cy="86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622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76726"/>
            <a:ext cx="7772400" cy="1470025"/>
          </a:xfrm>
        </p:spPr>
        <p:txBody>
          <a:bodyPr anchor="b"/>
          <a:lstStyle>
            <a:lvl1pPr>
              <a:defRPr sz="3000"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472339"/>
            <a:ext cx="7772400" cy="1368611"/>
          </a:xfrm>
        </p:spPr>
        <p:txBody>
          <a:bodyPr/>
          <a:lstStyle>
            <a:lvl1pPr marL="0" indent="0" algn="l">
              <a:buNone/>
              <a:defRPr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589" y="717178"/>
            <a:ext cx="8815294" cy="6723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876094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6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1362972-45C0-43D3-916C-919E2BD5202C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0D958C5-A43A-45EE-B25E-BDE6A4B4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3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4803-C0A7-4EDF-9636-11CBA21DC7D3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116069"/>
            <a:ext cx="413483" cy="365125"/>
          </a:xfrm>
        </p:spPr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1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2270-88F7-4DD8-B32E-9AB06053547E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123440"/>
            <a:ext cx="413483" cy="365125"/>
          </a:xfrm>
        </p:spPr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84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904-5907-4737-9E61-AABDACBB4F53}" type="datetime1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29514" y="6123214"/>
            <a:ext cx="413483" cy="365125"/>
          </a:xfrm>
        </p:spPr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94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B854-80F2-40AF-98B2-DD48701F6A33}" type="datetime1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116069"/>
            <a:ext cx="413483" cy="365125"/>
          </a:xfrm>
        </p:spPr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E4C6-DB39-44C5-B72E-796003CDCFEE}" type="datetime1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0517" y="6116070"/>
            <a:ext cx="413483" cy="365125"/>
          </a:xfrm>
        </p:spPr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92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4C25-810E-4112-A2C5-0E1723417497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3317" y="6116069"/>
            <a:ext cx="413483" cy="365125"/>
          </a:xfrm>
        </p:spPr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28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1521-D55A-4108-A47B-4E28FCA31B5A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17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293521A-A329-4FB3-B1FA-E7881995DA2C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2368" y="6077744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981" y="5833532"/>
            <a:ext cx="2170304" cy="91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4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  <p:sldLayoutId id="2147483901" r:id="rId17"/>
    <p:sldLayoutId id="2147483902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229600" cy="990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dirty="0" smtClean="0"/>
              <a:t>Title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0963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6453317"/>
            <a:ext cx="1840229" cy="27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34400" y="6477001"/>
            <a:ext cx="609600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fld id="{405E53C2-39F5-4601-9A4A-24B6FF8127A2}" type="slidenum">
              <a:rPr lang="en-US" sz="900" b="1" smtClean="0"/>
              <a:t>‹#›</a:t>
            </a:fld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99577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342900" rtl="0" eaLnBrk="1" latinLnBrk="0" hangingPunct="1">
        <a:spcBef>
          <a:spcPct val="0"/>
        </a:spcBef>
        <a:buNone/>
        <a:defRPr lang="en-US" sz="1950" b="1" i="0" kern="1200" baseline="0" dirty="0" smtClean="0">
          <a:solidFill>
            <a:schemeClr val="accent4"/>
          </a:solidFill>
          <a:effectLst/>
          <a:latin typeface="+mj-lt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rgbClr val="E7982E"/>
        </a:buClr>
        <a:buSzPct val="100000"/>
        <a:buFont typeface="Wingdings" charset="2"/>
        <a:buChar char="§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E7982E"/>
        </a:buClr>
        <a:buSzPct val="120000"/>
        <a:buFont typeface="Lucida Grande"/>
        <a:buChar char="→"/>
        <a:defRPr sz="16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Clr>
          <a:srgbClr val="E7982E"/>
        </a:buClr>
        <a:buSzPct val="100000"/>
        <a:buFont typeface="Wingdings" charset="2"/>
        <a:buChar char="§"/>
        <a:defRPr sz="15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Clr>
          <a:srgbClr val="E7982E"/>
        </a:buClr>
        <a:buSzPct val="140000"/>
        <a:buFont typeface="Lucida Grande"/>
        <a:buChar char="→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E7982E"/>
        </a:buClr>
        <a:buSzPct val="100000"/>
        <a:buFont typeface="Wingdings" charset="2"/>
        <a:buChar char="§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oodle.com/poll/c7mvc73auwnzispc" TargetMode="External"/><Relationship Id="rId2" Type="http://schemas.openxmlformats.org/officeDocument/2006/relationships/hyperlink" Target="mailto:Olivia@capitolimpact.or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roposal@capitolimpact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467" y="2374083"/>
            <a:ext cx="3961712" cy="15267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7467" y="3762318"/>
            <a:ext cx="4593431" cy="19170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dirty="0">
                <a:solidFill>
                  <a:schemeClr val="tx1"/>
                </a:solidFill>
                <a:cs typeface="Calibri" panose="020F0502020204030204" pitchFamily="34" charset="0"/>
              </a:rPr>
              <a:t>2017 </a:t>
            </a:r>
            <a:br>
              <a:rPr lang="en-US" sz="3300" dirty="0">
                <a:solidFill>
                  <a:schemeClr val="tx1"/>
                </a:solidFill>
                <a:cs typeface="Calibri" panose="020F0502020204030204" pitchFamily="34" charset="0"/>
              </a:rPr>
            </a:br>
            <a:r>
              <a:rPr lang="en-US" sz="3300" dirty="0">
                <a:solidFill>
                  <a:schemeClr val="tx1"/>
                </a:solidFill>
                <a:cs typeface="Calibri" panose="020F0502020204030204" pitchFamily="34" charset="0"/>
              </a:rPr>
              <a:t>Education Program Grant</a:t>
            </a:r>
            <a:r>
              <a:rPr lang="en-US" sz="3300" dirty="0">
                <a:cs typeface="Calibri" panose="020F0502020204030204" pitchFamily="34" charset="0"/>
              </a:rPr>
              <a:t/>
            </a:r>
            <a:br>
              <a:rPr lang="en-US" sz="3300" dirty="0">
                <a:cs typeface="Calibri" panose="020F0502020204030204" pitchFamily="34" charset="0"/>
              </a:rPr>
            </a:br>
            <a:r>
              <a:rPr lang="en-US" sz="3300" dirty="0">
                <a:cs typeface="Calibri" panose="020F0502020204030204" pitchFamily="34" charset="0"/>
              </a:rPr>
              <a:t/>
            </a:r>
            <a:br>
              <a:rPr lang="en-US" sz="3300" dirty="0">
                <a:cs typeface="Calibri" panose="020F0502020204030204" pitchFamily="34" charset="0"/>
              </a:rPr>
            </a:br>
            <a:r>
              <a:rPr lang="en-US" sz="3600" b="1" dirty="0">
                <a:solidFill>
                  <a:srgbClr val="77AB3B"/>
                </a:solidFill>
                <a:cs typeface="Calibri" panose="020F0502020204030204" pitchFamily="34" charset="0"/>
              </a:rPr>
              <a:t>Informational Webinar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176235"/>
            <a:ext cx="2327580" cy="97990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12064" y="2243326"/>
            <a:ext cx="8001000" cy="1470025"/>
          </a:xfrm>
        </p:spPr>
        <p:txBody>
          <a:bodyPr/>
          <a:lstStyle/>
          <a:p>
            <a:pPr marL="747713" indent="-747713">
              <a:spcBef>
                <a:spcPts val="600"/>
              </a:spcBef>
            </a:pPr>
            <a:r>
              <a:rPr lang="en-US" dirty="0">
                <a:solidFill>
                  <a:srgbClr val="AAAAAA"/>
                </a:solidFill>
              </a:rPr>
              <a:t>	</a:t>
            </a:r>
            <a:r>
              <a:rPr lang="en-US" dirty="0" smtClean="0"/>
              <a:t>California </a:t>
            </a:r>
            <a:r>
              <a:rPr lang="en-US" dirty="0" err="1" smtClean="0"/>
              <a:t>Grantmaking</a:t>
            </a:r>
            <a:r>
              <a:rPr lang="en-US" dirty="0" smtClean="0"/>
              <a:t> Strategy Blueprint:</a:t>
            </a:r>
            <a:br>
              <a:rPr lang="en-US" dirty="0" smtClean="0"/>
            </a:br>
            <a:r>
              <a:rPr lang="en-US" b="0" dirty="0" smtClean="0"/>
              <a:t>Overview and Outcomes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955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NEW </a:t>
            </a:r>
            <a:r>
              <a:rPr lang="en-US" sz="2400" dirty="0"/>
              <a:t>CALIFORNIA GRANTMAKING STRATEGY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Given current state challenges and opportunities, the Ed Program will prioritize two grantmaking areas in 2017-18</a:t>
            </a:r>
            <a:br>
              <a:rPr lang="en-US" dirty="0" smtClean="0"/>
            </a:b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4" name="Pentagon 46"/>
          <p:cNvSpPr>
            <a:spLocks noChangeArrowheads="1"/>
          </p:cNvSpPr>
          <p:nvPr/>
        </p:nvSpPr>
        <p:spPr bwMode="auto">
          <a:xfrm>
            <a:off x="590230" y="2050525"/>
            <a:ext cx="2876969" cy="1888506"/>
          </a:xfrm>
          <a:prstGeom prst="rect">
            <a:avLst/>
          </a:prstGeom>
          <a:solidFill>
            <a:schemeClr val="accent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Advance </a:t>
            </a:r>
            <a:r>
              <a:rPr lang="en-US" sz="1600" dirty="0">
                <a:solidFill>
                  <a:srgbClr val="FEFCF3"/>
                </a:solidFill>
                <a:ea typeface="Calibri" charset="0"/>
              </a:rPr>
              <a:t>new state </a:t>
            </a: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funding and accountability </a:t>
            </a:r>
            <a:r>
              <a:rPr lang="en-US" sz="1600" dirty="0">
                <a:solidFill>
                  <a:srgbClr val="FEFCF3"/>
                </a:solidFill>
                <a:ea typeface="Calibri" charset="0"/>
              </a:rPr>
              <a:t>system that prioritizes resources for struggling </a:t>
            </a: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students to achieve deeper learning competencies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15" name="Pentagon 46"/>
          <p:cNvSpPr>
            <a:spLocks noChangeArrowheads="1"/>
          </p:cNvSpPr>
          <p:nvPr/>
        </p:nvSpPr>
        <p:spPr bwMode="auto">
          <a:xfrm>
            <a:off x="590230" y="4735991"/>
            <a:ext cx="2876969" cy="1495540"/>
          </a:xfrm>
          <a:prstGeom prst="rect">
            <a:avLst/>
          </a:prstGeom>
          <a:solidFill>
            <a:schemeClr val="accent3">
              <a:alpha val="70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>
                <a:solidFill>
                  <a:srgbClr val="FEFCF3"/>
                </a:solidFill>
                <a:ea typeface="Calibri" charset="0"/>
              </a:rPr>
              <a:t>Encourage innovations in assessment practice that use and refine a variety of measures of student learning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0230" y="2050525"/>
            <a:ext cx="300615" cy="28507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5132" y="4735991"/>
            <a:ext cx="300615" cy="28507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2</a:t>
            </a:r>
          </a:p>
        </p:txBody>
      </p:sp>
      <p:sp>
        <p:nvSpPr>
          <p:cNvPr id="19" name="Pentagon 46"/>
          <p:cNvSpPr>
            <a:spLocks noChangeArrowheads="1"/>
          </p:cNvSpPr>
          <p:nvPr/>
        </p:nvSpPr>
        <p:spPr bwMode="auto">
          <a:xfrm>
            <a:off x="4631989" y="2891788"/>
            <a:ext cx="3750011" cy="1456961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cs typeface="Arial"/>
              </a:rPr>
              <a:t>By 2019, create coherent </a:t>
            </a:r>
            <a:r>
              <a:rPr lang="en-US" sz="1600" b="1" dirty="0">
                <a:cs typeface="Arial"/>
              </a:rPr>
              <a:t>state/federal accountability system </a:t>
            </a:r>
            <a:r>
              <a:rPr lang="en-US" sz="1600" dirty="0">
                <a:cs typeface="Arial"/>
              </a:rPr>
              <a:t>that relies on rich measures of deeper learning, prioritizes equity/closing gaps and serves as a model approach for other </a:t>
            </a:r>
            <a:r>
              <a:rPr lang="en-US" sz="1600" dirty="0" smtClean="0">
                <a:cs typeface="Arial"/>
              </a:rPr>
              <a:t>states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20" name="Pentagon 46"/>
          <p:cNvSpPr>
            <a:spLocks noChangeArrowheads="1"/>
          </p:cNvSpPr>
          <p:nvPr/>
        </p:nvSpPr>
        <p:spPr bwMode="auto">
          <a:xfrm>
            <a:off x="4631989" y="1734292"/>
            <a:ext cx="3745218" cy="992095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ea typeface="Calibri" charset="0"/>
              </a:rPr>
              <a:t>By 2019, ensure long-term </a:t>
            </a:r>
            <a:r>
              <a:rPr lang="en-US" sz="1600" b="1" dirty="0" smtClean="0">
                <a:cs typeface="Arial"/>
              </a:rPr>
              <a:t>sustainability </a:t>
            </a:r>
            <a:r>
              <a:rPr lang="en-US" sz="1600" b="1" dirty="0">
                <a:cs typeface="Arial"/>
              </a:rPr>
              <a:t>and viability of LCFF/LCAP </a:t>
            </a:r>
            <a:r>
              <a:rPr lang="en-US" sz="1600" dirty="0" smtClean="0">
                <a:cs typeface="Arial"/>
              </a:rPr>
              <a:t>framework, despite new state policy leaders</a:t>
            </a:r>
            <a:endParaRPr lang="en-US" sz="1600" dirty="0">
              <a:ea typeface="Calibri" charset="0"/>
            </a:endParaRPr>
          </a:p>
        </p:txBody>
      </p:sp>
      <p:sp>
        <p:nvSpPr>
          <p:cNvPr id="21" name="Pentagon 46"/>
          <p:cNvSpPr>
            <a:spLocks noChangeArrowheads="1"/>
          </p:cNvSpPr>
          <p:nvPr/>
        </p:nvSpPr>
        <p:spPr bwMode="auto">
          <a:xfrm>
            <a:off x="4636782" y="4846557"/>
            <a:ext cx="3756760" cy="1274407"/>
          </a:xfrm>
          <a:prstGeom prst="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cs typeface="Arial"/>
              </a:rPr>
              <a:t>By 2019, significantly increase use </a:t>
            </a:r>
            <a:r>
              <a:rPr lang="en-US" sz="1600" b="1" dirty="0">
                <a:cs typeface="Arial"/>
              </a:rPr>
              <a:t>of </a:t>
            </a:r>
            <a:r>
              <a:rPr lang="en-US" sz="1600" b="1" dirty="0" smtClean="0">
                <a:cs typeface="Arial"/>
              </a:rPr>
              <a:t>formative and summative </a:t>
            </a:r>
            <a:r>
              <a:rPr lang="en-US" sz="1600" b="1" dirty="0">
                <a:cs typeface="Arial"/>
              </a:rPr>
              <a:t>measures </a:t>
            </a:r>
            <a:r>
              <a:rPr lang="en-US" sz="1600" dirty="0">
                <a:cs typeface="Arial"/>
              </a:rPr>
              <a:t>of deeper </a:t>
            </a:r>
            <a:r>
              <a:rPr lang="en-US" sz="1600" dirty="0" smtClean="0">
                <a:cs typeface="Arial"/>
              </a:rPr>
              <a:t>learning (not just tests in math and ELA), </a:t>
            </a:r>
            <a:r>
              <a:rPr lang="en-US" sz="1600" dirty="0">
                <a:cs typeface="Arial"/>
              </a:rPr>
              <a:t>both at state and local </a:t>
            </a:r>
            <a:r>
              <a:rPr lang="en-US" sz="1600" dirty="0" smtClean="0">
                <a:cs typeface="Arial"/>
              </a:rPr>
              <a:t>levels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cxnSp>
        <p:nvCxnSpPr>
          <p:cNvPr id="3" name="Straight Connector 2"/>
          <p:cNvCxnSpPr>
            <a:stCxn id="14" idx="3"/>
            <a:endCxn id="19" idx="1"/>
          </p:cNvCxnSpPr>
          <p:nvPr/>
        </p:nvCxnSpPr>
        <p:spPr>
          <a:xfrm>
            <a:off x="3467199" y="2994778"/>
            <a:ext cx="1164790" cy="625491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  <a:endCxn id="21" idx="1"/>
          </p:cNvCxnSpPr>
          <p:nvPr/>
        </p:nvCxnSpPr>
        <p:spPr>
          <a:xfrm>
            <a:off x="3467199" y="5483761"/>
            <a:ext cx="1169583" cy="0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3"/>
            <a:endCxn id="20" idx="1"/>
          </p:cNvCxnSpPr>
          <p:nvPr/>
        </p:nvCxnSpPr>
        <p:spPr>
          <a:xfrm flipV="1">
            <a:off x="3467199" y="2230340"/>
            <a:ext cx="1164790" cy="764438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4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2017-2018 </a:t>
            </a:r>
            <a:r>
              <a:rPr lang="en-US" sz="2400" dirty="0"/>
              <a:t>BLUEPRINT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Area #1</a:t>
            </a:r>
            <a:r>
              <a:rPr lang="en-US" dirty="0" smtClean="0"/>
              <a:t> focuses on ensuring LCFF/LCAP framework survives impending political transitions and can become national school funding + accountability model </a:t>
            </a:r>
            <a:br>
              <a:rPr lang="en-US" dirty="0" smtClean="0"/>
            </a:b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4" name="Pentagon 46"/>
          <p:cNvSpPr>
            <a:spLocks noChangeArrowheads="1"/>
          </p:cNvSpPr>
          <p:nvPr/>
        </p:nvSpPr>
        <p:spPr bwMode="auto">
          <a:xfrm>
            <a:off x="590230" y="2121544"/>
            <a:ext cx="2876969" cy="1888506"/>
          </a:xfrm>
          <a:prstGeom prst="rect">
            <a:avLst/>
          </a:prstGeom>
          <a:solidFill>
            <a:schemeClr val="accent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Advance </a:t>
            </a:r>
            <a:r>
              <a:rPr lang="en-US" sz="1600" dirty="0">
                <a:solidFill>
                  <a:srgbClr val="FEFCF3"/>
                </a:solidFill>
                <a:ea typeface="Calibri" charset="0"/>
              </a:rPr>
              <a:t>new state </a:t>
            </a: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funding and accountability </a:t>
            </a:r>
            <a:r>
              <a:rPr lang="en-US" sz="1600" dirty="0">
                <a:solidFill>
                  <a:srgbClr val="FEFCF3"/>
                </a:solidFill>
                <a:ea typeface="Calibri" charset="0"/>
              </a:rPr>
              <a:t>system that prioritizes resources for struggling </a:t>
            </a: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students to achieve deeper learning competencies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15" name="Pentagon 46"/>
          <p:cNvSpPr>
            <a:spLocks noChangeArrowheads="1"/>
          </p:cNvSpPr>
          <p:nvPr/>
        </p:nvSpPr>
        <p:spPr bwMode="auto">
          <a:xfrm>
            <a:off x="590230" y="4807010"/>
            <a:ext cx="2876969" cy="1495540"/>
          </a:xfrm>
          <a:prstGeom prst="rect">
            <a:avLst/>
          </a:prstGeom>
          <a:solidFill>
            <a:schemeClr val="accent3">
              <a:alpha val="34000"/>
            </a:schemeClr>
          </a:solidFill>
          <a:ln w="9525">
            <a:solidFill>
              <a:schemeClr val="accent3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>
                <a:solidFill>
                  <a:srgbClr val="FEFCF3"/>
                </a:solidFill>
                <a:ea typeface="Calibri" charset="0"/>
              </a:rPr>
              <a:t>Encourage innovations in assessment practice that use and refine a variety of measures of student learning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0230" y="2121544"/>
            <a:ext cx="300615" cy="28507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4010" y="4807010"/>
            <a:ext cx="300615" cy="285079"/>
          </a:xfrm>
          <a:prstGeom prst="rect">
            <a:avLst/>
          </a:prstGeom>
          <a:solidFill>
            <a:schemeClr val="accent2">
              <a:alpha val="3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19" name="Pentagon 46"/>
          <p:cNvSpPr>
            <a:spLocks noChangeArrowheads="1"/>
          </p:cNvSpPr>
          <p:nvPr/>
        </p:nvSpPr>
        <p:spPr bwMode="auto">
          <a:xfrm>
            <a:off x="4631989" y="2962807"/>
            <a:ext cx="3750011" cy="1456961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cs typeface="Arial"/>
              </a:rPr>
              <a:t>By 2019, create coherent </a:t>
            </a:r>
            <a:r>
              <a:rPr lang="en-US" sz="1600" b="1" dirty="0">
                <a:cs typeface="Arial"/>
              </a:rPr>
              <a:t>state/federal accountability system </a:t>
            </a:r>
            <a:r>
              <a:rPr lang="en-US" sz="1600" dirty="0">
                <a:cs typeface="Arial"/>
              </a:rPr>
              <a:t>that relies on rich measures of deeper learning, prioritizes equity/closing gaps and serves as a model approach for other </a:t>
            </a:r>
            <a:r>
              <a:rPr lang="en-US" sz="1600" dirty="0" smtClean="0">
                <a:cs typeface="Arial"/>
              </a:rPr>
              <a:t>states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20" name="Pentagon 46"/>
          <p:cNvSpPr>
            <a:spLocks noChangeArrowheads="1"/>
          </p:cNvSpPr>
          <p:nvPr/>
        </p:nvSpPr>
        <p:spPr bwMode="auto">
          <a:xfrm>
            <a:off x="4631989" y="1805311"/>
            <a:ext cx="3745218" cy="992095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ea typeface="Calibri" charset="0"/>
              </a:rPr>
              <a:t>By 2019, ensure long-term </a:t>
            </a:r>
            <a:r>
              <a:rPr lang="en-US" sz="1600" b="1" dirty="0" smtClean="0">
                <a:cs typeface="Arial"/>
              </a:rPr>
              <a:t>sustainability </a:t>
            </a:r>
            <a:r>
              <a:rPr lang="en-US" sz="1600" b="1" dirty="0">
                <a:cs typeface="Arial"/>
              </a:rPr>
              <a:t>and viability of LCFF/LCAP </a:t>
            </a:r>
            <a:r>
              <a:rPr lang="en-US" sz="1600" dirty="0" smtClean="0">
                <a:cs typeface="Arial"/>
              </a:rPr>
              <a:t>framework, despite new state policy leaders</a:t>
            </a:r>
            <a:endParaRPr lang="en-US" sz="1600" dirty="0">
              <a:ea typeface="Calibri" charset="0"/>
            </a:endParaRPr>
          </a:p>
        </p:txBody>
      </p:sp>
      <p:sp>
        <p:nvSpPr>
          <p:cNvPr id="21" name="Pentagon 46"/>
          <p:cNvSpPr>
            <a:spLocks noChangeArrowheads="1"/>
          </p:cNvSpPr>
          <p:nvPr/>
        </p:nvSpPr>
        <p:spPr bwMode="auto">
          <a:xfrm>
            <a:off x="4636782" y="4917576"/>
            <a:ext cx="3756760" cy="1274407"/>
          </a:xfrm>
          <a:prstGeom prst="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By 2019, significantly increase use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cs typeface="Arial"/>
              </a:rPr>
              <a:t>of </a:t>
            </a:r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formative and summative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cs typeface="Arial"/>
              </a:rPr>
              <a:t>measures 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cs typeface="Arial"/>
              </a:rPr>
              <a:t>of deeper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learning (not just tests in math and ELA), 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cs typeface="Arial"/>
              </a:rPr>
              <a:t>both at state and local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levels</a:t>
            </a:r>
            <a:endParaRPr lang="en-US" sz="1600" dirty="0">
              <a:solidFill>
                <a:schemeClr val="bg1">
                  <a:lumMod val="85000"/>
                </a:schemeClr>
              </a:solidFill>
              <a:ea typeface="Calibri" charset="0"/>
            </a:endParaRPr>
          </a:p>
        </p:txBody>
      </p:sp>
      <p:cxnSp>
        <p:nvCxnSpPr>
          <p:cNvPr id="3" name="Straight Connector 2"/>
          <p:cNvCxnSpPr>
            <a:stCxn id="14" idx="3"/>
            <a:endCxn id="19" idx="1"/>
          </p:cNvCxnSpPr>
          <p:nvPr/>
        </p:nvCxnSpPr>
        <p:spPr>
          <a:xfrm>
            <a:off x="3467199" y="3065797"/>
            <a:ext cx="1164790" cy="625491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  <a:endCxn id="21" idx="1"/>
          </p:cNvCxnSpPr>
          <p:nvPr/>
        </p:nvCxnSpPr>
        <p:spPr>
          <a:xfrm>
            <a:off x="3467199" y="5554780"/>
            <a:ext cx="1169583" cy="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3"/>
            <a:endCxn id="20" idx="1"/>
          </p:cNvCxnSpPr>
          <p:nvPr/>
        </p:nvCxnSpPr>
        <p:spPr>
          <a:xfrm flipV="1">
            <a:off x="3467199" y="2301359"/>
            <a:ext cx="1164790" cy="764438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399"/>
            <a:ext cx="8606810" cy="1501601"/>
          </a:xfrm>
        </p:spPr>
        <p:txBody>
          <a:bodyPr/>
          <a:lstStyle/>
          <a:p>
            <a:r>
              <a:rPr lang="en-US" sz="2400" dirty="0" smtClean="0"/>
              <a:t>2017-2018 </a:t>
            </a:r>
            <a:r>
              <a:rPr lang="en-US" sz="2400" dirty="0"/>
              <a:t>BLUEPRINT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>
                <a:solidFill>
                  <a:schemeClr val="accent1"/>
                </a:solidFill>
              </a:rPr>
              <a:t>Area #1</a:t>
            </a:r>
            <a:r>
              <a:rPr lang="en-US" sz="2600" dirty="0">
                <a:solidFill>
                  <a:schemeClr val="accent5"/>
                </a:solidFill>
              </a:rPr>
              <a:t> | </a:t>
            </a:r>
            <a:r>
              <a:rPr lang="en-US" sz="2600" dirty="0" smtClean="0"/>
              <a:t>We worked with Capitol Impact, CEPF grantees and other funders to identify priorities and best opportunities in 2017 to make progress toward 2019 goals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14" name="Pentagon 46"/>
          <p:cNvSpPr>
            <a:spLocks noChangeArrowheads="1"/>
          </p:cNvSpPr>
          <p:nvPr/>
        </p:nvSpPr>
        <p:spPr bwMode="auto">
          <a:xfrm>
            <a:off x="372864" y="2183690"/>
            <a:ext cx="2441362" cy="2059836"/>
          </a:xfrm>
          <a:prstGeom prst="rect">
            <a:avLst/>
          </a:prstGeom>
          <a:solidFill>
            <a:schemeClr val="accent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b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Advance </a:t>
            </a:r>
            <a:r>
              <a:rPr lang="en-US" sz="1600" dirty="0">
                <a:solidFill>
                  <a:srgbClr val="FEFCF3"/>
                </a:solidFill>
                <a:ea typeface="Calibri" charset="0"/>
              </a:rPr>
              <a:t>new state </a:t>
            </a: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funding and accountability </a:t>
            </a:r>
            <a:r>
              <a:rPr lang="en-US" sz="1600" dirty="0">
                <a:solidFill>
                  <a:srgbClr val="FEFCF3"/>
                </a:solidFill>
                <a:ea typeface="Calibri" charset="0"/>
              </a:rPr>
              <a:t>system that prioritizes resources for struggling </a:t>
            </a: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students to achieve deeper learning competencies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15" name="Pentagon 46"/>
          <p:cNvSpPr>
            <a:spLocks noChangeArrowheads="1"/>
          </p:cNvSpPr>
          <p:nvPr/>
        </p:nvSpPr>
        <p:spPr bwMode="auto">
          <a:xfrm>
            <a:off x="372863" y="4856084"/>
            <a:ext cx="2432482" cy="1584483"/>
          </a:xfrm>
          <a:prstGeom prst="rect">
            <a:avLst/>
          </a:prstGeom>
          <a:solidFill>
            <a:schemeClr val="accent3">
              <a:alpha val="34000"/>
            </a:schemeClr>
          </a:solidFill>
          <a:ln w="9525">
            <a:solidFill>
              <a:schemeClr val="accent3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b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>
                <a:solidFill>
                  <a:srgbClr val="FEFCF3"/>
                </a:solidFill>
                <a:ea typeface="Calibri" charset="0"/>
              </a:rPr>
              <a:t>Encourage innovations in assessment practice that use and refine a variety of measures of student learning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3191" y="2192959"/>
            <a:ext cx="300615" cy="28507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191" y="4856084"/>
            <a:ext cx="300615" cy="285079"/>
          </a:xfrm>
          <a:prstGeom prst="rect">
            <a:avLst/>
          </a:prstGeom>
          <a:solidFill>
            <a:schemeClr val="accent2">
              <a:alpha val="3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19" name="Pentagon 46"/>
          <p:cNvSpPr>
            <a:spLocks noChangeArrowheads="1"/>
          </p:cNvSpPr>
          <p:nvPr/>
        </p:nvSpPr>
        <p:spPr bwMode="auto">
          <a:xfrm>
            <a:off x="3276265" y="3299628"/>
            <a:ext cx="1990750" cy="1323791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400" dirty="0" smtClean="0">
                <a:cs typeface="Arial"/>
              </a:rPr>
              <a:t>By 2019, create coherent </a:t>
            </a:r>
            <a:r>
              <a:rPr lang="en-US" sz="1400" dirty="0">
                <a:cs typeface="Arial"/>
              </a:rPr>
              <a:t>state/federal accountability system that </a:t>
            </a:r>
            <a:r>
              <a:rPr lang="en-US" sz="1400" dirty="0" smtClean="0">
                <a:cs typeface="Arial"/>
              </a:rPr>
              <a:t>closes gaps </a:t>
            </a:r>
            <a:r>
              <a:rPr lang="en-US" sz="1400" dirty="0">
                <a:cs typeface="Arial"/>
              </a:rPr>
              <a:t>and serves as </a:t>
            </a:r>
            <a:r>
              <a:rPr lang="en-US" sz="1400" dirty="0" smtClean="0">
                <a:cs typeface="Arial"/>
              </a:rPr>
              <a:t>national model</a:t>
            </a:r>
            <a:endParaRPr lang="en-US" sz="14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20" name="Pentagon 46"/>
          <p:cNvSpPr>
            <a:spLocks noChangeArrowheads="1"/>
          </p:cNvSpPr>
          <p:nvPr/>
        </p:nvSpPr>
        <p:spPr bwMode="auto">
          <a:xfrm>
            <a:off x="3264831" y="1963353"/>
            <a:ext cx="1990750" cy="102937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400" dirty="0" smtClean="0">
                <a:ea typeface="Calibri" charset="0"/>
              </a:rPr>
              <a:t>By 2019, ensure long-term </a:t>
            </a:r>
            <a:r>
              <a:rPr lang="en-US" sz="1400" dirty="0" smtClean="0">
                <a:cs typeface="Arial"/>
              </a:rPr>
              <a:t>sustainability </a:t>
            </a:r>
            <a:r>
              <a:rPr lang="en-US" sz="1400" dirty="0">
                <a:cs typeface="Arial"/>
              </a:rPr>
              <a:t>and viability of LCFF/LCAP </a:t>
            </a:r>
            <a:r>
              <a:rPr lang="en-US" sz="1400" dirty="0" smtClean="0">
                <a:cs typeface="Arial"/>
              </a:rPr>
              <a:t>framework</a:t>
            </a:r>
            <a:endParaRPr lang="en-US" sz="1400" dirty="0">
              <a:ea typeface="Calibri" charset="0"/>
            </a:endParaRPr>
          </a:p>
        </p:txBody>
      </p:sp>
      <p:sp>
        <p:nvSpPr>
          <p:cNvPr id="21" name="Pentagon 46"/>
          <p:cNvSpPr>
            <a:spLocks noChangeArrowheads="1"/>
          </p:cNvSpPr>
          <p:nvPr/>
        </p:nvSpPr>
        <p:spPr bwMode="auto">
          <a:xfrm>
            <a:off x="3269624" y="5166160"/>
            <a:ext cx="1997392" cy="1274407"/>
          </a:xfrm>
          <a:prstGeom prst="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By 2019, significantly increase use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cs typeface="Arial"/>
              </a:rPr>
              <a:t>of </a:t>
            </a:r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formative and summative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cs typeface="Arial"/>
              </a:rPr>
              <a:t>measures of deeper </a:t>
            </a:r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learning</a:t>
            </a:r>
            <a:endParaRPr lang="en-US" sz="1400" b="1" dirty="0">
              <a:solidFill>
                <a:schemeClr val="bg1">
                  <a:lumMod val="85000"/>
                </a:schemeClr>
              </a:solidFill>
              <a:ea typeface="Calibri" charset="0"/>
            </a:endParaRPr>
          </a:p>
        </p:txBody>
      </p:sp>
      <p:cxnSp>
        <p:nvCxnSpPr>
          <p:cNvPr id="3" name="Straight Connector 2"/>
          <p:cNvCxnSpPr>
            <a:stCxn id="14" idx="3"/>
            <a:endCxn id="19" idx="1"/>
          </p:cNvCxnSpPr>
          <p:nvPr/>
        </p:nvCxnSpPr>
        <p:spPr>
          <a:xfrm>
            <a:off x="2814226" y="3213608"/>
            <a:ext cx="462039" cy="747916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</p:cNvCxnSpPr>
          <p:nvPr/>
        </p:nvCxnSpPr>
        <p:spPr>
          <a:xfrm flipV="1">
            <a:off x="2805345" y="5648325"/>
            <a:ext cx="459486" cy="1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3"/>
            <a:endCxn id="20" idx="1"/>
          </p:cNvCxnSpPr>
          <p:nvPr/>
        </p:nvCxnSpPr>
        <p:spPr>
          <a:xfrm flipV="1">
            <a:off x="2814226" y="2478038"/>
            <a:ext cx="450605" cy="735570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entagon 46"/>
          <p:cNvSpPr>
            <a:spLocks noChangeArrowheads="1"/>
          </p:cNvSpPr>
          <p:nvPr/>
        </p:nvSpPr>
        <p:spPr bwMode="auto">
          <a:xfrm>
            <a:off x="5638816" y="1963352"/>
            <a:ext cx="3108960" cy="54864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PRIORITY #1</a:t>
            </a:r>
            <a:r>
              <a:rPr lang="en-US" sz="1400" b="1" dirty="0" smtClean="0">
                <a:solidFill>
                  <a:schemeClr val="bg1"/>
                </a:solidFill>
              </a:rPr>
              <a:t>: Elevate </a:t>
            </a:r>
            <a:r>
              <a:rPr lang="en-US" sz="1400" b="1" dirty="0">
                <a:solidFill>
                  <a:schemeClr val="bg1"/>
                </a:solidFill>
              </a:rPr>
              <a:t>evidence of </a:t>
            </a:r>
            <a:r>
              <a:rPr lang="en-US" sz="1400" b="1" dirty="0" smtClean="0">
                <a:solidFill>
                  <a:schemeClr val="bg1"/>
                </a:solidFill>
              </a:rPr>
              <a:t>local success &amp; proof </a:t>
            </a:r>
            <a:r>
              <a:rPr lang="en-US" sz="1400" b="1" dirty="0">
                <a:solidFill>
                  <a:schemeClr val="bg1"/>
                </a:solidFill>
              </a:rPr>
              <a:t>points; build </a:t>
            </a:r>
            <a:r>
              <a:rPr lang="en-US" sz="1400" b="1" dirty="0" smtClean="0">
                <a:solidFill>
                  <a:schemeClr val="bg1"/>
                </a:solidFill>
              </a:rPr>
              <a:t>capacity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Pentagon 46"/>
          <p:cNvSpPr>
            <a:spLocks noChangeArrowheads="1"/>
          </p:cNvSpPr>
          <p:nvPr/>
        </p:nvSpPr>
        <p:spPr bwMode="auto">
          <a:xfrm>
            <a:off x="5650250" y="2559634"/>
            <a:ext cx="3108960" cy="54864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b="1" u="sng" dirty="0">
                <a:solidFill>
                  <a:schemeClr val="bg1"/>
                </a:solidFill>
              </a:rPr>
              <a:t>PRIORITY #2</a:t>
            </a:r>
            <a:r>
              <a:rPr lang="en-US" sz="1400" b="1" dirty="0">
                <a:solidFill>
                  <a:schemeClr val="bg1"/>
                </a:solidFill>
              </a:rPr>
              <a:t>: Increase </a:t>
            </a:r>
            <a:r>
              <a:rPr lang="en-US" sz="1400" b="1" dirty="0" smtClean="0">
                <a:solidFill>
                  <a:schemeClr val="bg1"/>
                </a:solidFill>
              </a:rPr>
              <a:t>community engagement</a:t>
            </a:r>
            <a:r>
              <a:rPr lang="en-US" sz="1400" b="1" dirty="0">
                <a:solidFill>
                  <a:schemeClr val="bg1"/>
                </a:solidFill>
              </a:rPr>
              <a:t>; recruit </a:t>
            </a:r>
            <a:r>
              <a:rPr lang="en-US" sz="1400" b="1" dirty="0" smtClean="0">
                <a:solidFill>
                  <a:schemeClr val="bg1"/>
                </a:solidFill>
              </a:rPr>
              <a:t>champions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2" name="Pentagon 46"/>
          <p:cNvSpPr>
            <a:spLocks noChangeArrowheads="1"/>
          </p:cNvSpPr>
          <p:nvPr/>
        </p:nvSpPr>
        <p:spPr bwMode="auto">
          <a:xfrm>
            <a:off x="5650250" y="3182545"/>
            <a:ext cx="3108960" cy="54864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b="1" u="sng" dirty="0">
                <a:solidFill>
                  <a:schemeClr val="bg1"/>
                </a:solidFill>
              </a:rPr>
              <a:t>PRIORITY </a:t>
            </a:r>
            <a:r>
              <a:rPr lang="en-US" sz="1400" b="1" u="sng" dirty="0" smtClean="0">
                <a:solidFill>
                  <a:schemeClr val="bg1"/>
                </a:solidFill>
              </a:rPr>
              <a:t>#3</a:t>
            </a:r>
            <a:r>
              <a:rPr lang="en-US" sz="1400" b="1" dirty="0" smtClean="0">
                <a:solidFill>
                  <a:schemeClr val="bg1"/>
                </a:solidFill>
              </a:rPr>
              <a:t>: Improve LCFF policy </a:t>
            </a:r>
            <a:r>
              <a:rPr lang="en-US" sz="1400" b="1" dirty="0">
                <a:solidFill>
                  <a:schemeClr val="bg1"/>
                </a:solidFill>
              </a:rPr>
              <a:t>and implementation </a:t>
            </a:r>
            <a:r>
              <a:rPr lang="en-US" sz="1400" b="1" dirty="0" smtClean="0">
                <a:solidFill>
                  <a:schemeClr val="bg1"/>
                </a:solidFill>
              </a:rPr>
              <a:t>(e.g., tool redesign)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3" name="Pentagon 46"/>
          <p:cNvSpPr>
            <a:spLocks noChangeArrowheads="1"/>
          </p:cNvSpPr>
          <p:nvPr/>
        </p:nvSpPr>
        <p:spPr bwMode="auto">
          <a:xfrm>
            <a:off x="5631415" y="3971188"/>
            <a:ext cx="3108960" cy="548640"/>
          </a:xfrm>
          <a:prstGeom prst="rect">
            <a:avLst/>
          </a:prstGeom>
          <a:solidFill>
            <a:schemeClr val="accent1">
              <a:lumMod val="5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PRIORITY #1</a:t>
            </a:r>
            <a:r>
              <a:rPr lang="en-US" sz="1400" b="1" dirty="0">
                <a:solidFill>
                  <a:schemeClr val="bg1"/>
                </a:solidFill>
              </a:rPr>
              <a:t>: Strengthen measures of DL, esp. college/career indicators</a:t>
            </a:r>
          </a:p>
        </p:txBody>
      </p:sp>
      <p:sp>
        <p:nvSpPr>
          <p:cNvPr id="44" name="Pentagon 46"/>
          <p:cNvSpPr>
            <a:spLocks noChangeArrowheads="1"/>
          </p:cNvSpPr>
          <p:nvPr/>
        </p:nvSpPr>
        <p:spPr bwMode="auto">
          <a:xfrm>
            <a:off x="5642849" y="4567470"/>
            <a:ext cx="3108960" cy="548640"/>
          </a:xfrm>
          <a:prstGeom prst="rect">
            <a:avLst/>
          </a:prstGeom>
          <a:solidFill>
            <a:schemeClr val="accent1">
              <a:lumMod val="5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PRIORITY #2</a:t>
            </a:r>
            <a:r>
              <a:rPr lang="en-US" sz="1400" b="1" dirty="0">
                <a:solidFill>
                  <a:schemeClr val="bg1"/>
                </a:solidFill>
              </a:rPr>
              <a:t>: Apply college/career </a:t>
            </a:r>
            <a:r>
              <a:rPr lang="en-US" sz="1400" b="1" dirty="0" smtClean="0">
                <a:solidFill>
                  <a:schemeClr val="bg1"/>
                </a:solidFill>
              </a:rPr>
              <a:t>indicators </a:t>
            </a:r>
            <a:r>
              <a:rPr lang="en-US" sz="1400" b="1" dirty="0">
                <a:solidFill>
                  <a:schemeClr val="bg1"/>
                </a:solidFill>
              </a:rPr>
              <a:t>to </a:t>
            </a:r>
            <a:r>
              <a:rPr lang="en-US" sz="1400" b="1" dirty="0" smtClean="0">
                <a:solidFill>
                  <a:schemeClr val="bg1"/>
                </a:solidFill>
              </a:rPr>
              <a:t>districts </a:t>
            </a:r>
            <a:r>
              <a:rPr lang="en-US" sz="1400" b="1" dirty="0">
                <a:solidFill>
                  <a:schemeClr val="bg1"/>
                </a:solidFill>
              </a:rPr>
              <a:t>and </a:t>
            </a:r>
            <a:r>
              <a:rPr lang="en-US" sz="1400" b="1" dirty="0" smtClean="0">
                <a:solidFill>
                  <a:schemeClr val="bg1"/>
                </a:solidFill>
              </a:rPr>
              <a:t>schools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5" name="Pentagon 46"/>
          <p:cNvSpPr>
            <a:spLocks noChangeArrowheads="1"/>
          </p:cNvSpPr>
          <p:nvPr/>
        </p:nvSpPr>
        <p:spPr bwMode="auto">
          <a:xfrm>
            <a:off x="5642849" y="5190381"/>
            <a:ext cx="3108960" cy="548640"/>
          </a:xfrm>
          <a:prstGeom prst="rect">
            <a:avLst/>
          </a:prstGeom>
          <a:solidFill>
            <a:schemeClr val="accent1">
              <a:lumMod val="5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PRIORITY #3</a:t>
            </a:r>
            <a:r>
              <a:rPr lang="en-US" sz="1400" b="1" dirty="0">
                <a:solidFill>
                  <a:schemeClr val="bg1"/>
                </a:solidFill>
              </a:rPr>
              <a:t>: Improve state’s data dashboard to inform </a:t>
            </a:r>
            <a:r>
              <a:rPr lang="en-US" sz="1400" b="1" dirty="0" smtClean="0">
                <a:solidFill>
                  <a:schemeClr val="bg1"/>
                </a:solidFill>
              </a:rPr>
              <a:t>accountability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9" name="Pentagon 46"/>
          <p:cNvSpPr>
            <a:spLocks noChangeArrowheads="1"/>
          </p:cNvSpPr>
          <p:nvPr/>
        </p:nvSpPr>
        <p:spPr bwMode="auto">
          <a:xfrm>
            <a:off x="5653202" y="5813296"/>
            <a:ext cx="3108960" cy="548640"/>
          </a:xfrm>
          <a:prstGeom prst="rect">
            <a:avLst/>
          </a:prstGeom>
          <a:solidFill>
            <a:schemeClr val="accent1">
              <a:lumMod val="5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PRIORITY #4</a:t>
            </a:r>
            <a:r>
              <a:rPr lang="en-US" sz="1400" b="1" dirty="0" smtClean="0">
                <a:solidFill>
                  <a:schemeClr val="bg1"/>
                </a:solidFill>
              </a:rPr>
              <a:t>: </a:t>
            </a:r>
            <a:r>
              <a:rPr lang="en-US" sz="1400" b="1" dirty="0">
                <a:solidFill>
                  <a:schemeClr val="bg1"/>
                </a:solidFill>
              </a:rPr>
              <a:t>Clarify </a:t>
            </a:r>
            <a:r>
              <a:rPr lang="en-US" sz="1400" b="1" dirty="0" smtClean="0">
                <a:solidFill>
                  <a:schemeClr val="bg1"/>
                </a:solidFill>
              </a:rPr>
              <a:t>local/regional/ state roles in providing school support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0" name="Left Brace 49"/>
          <p:cNvSpPr/>
          <p:nvPr/>
        </p:nvSpPr>
        <p:spPr>
          <a:xfrm>
            <a:off x="5353235" y="1963352"/>
            <a:ext cx="204186" cy="1767833"/>
          </a:xfrm>
          <a:prstGeom prst="leftBrace">
            <a:avLst>
              <a:gd name="adj1" fmla="val 8333"/>
              <a:gd name="adj2" fmla="val 30415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 Brace 50"/>
          <p:cNvSpPr/>
          <p:nvPr/>
        </p:nvSpPr>
        <p:spPr>
          <a:xfrm>
            <a:off x="5336959" y="3971188"/>
            <a:ext cx="220462" cy="2390748"/>
          </a:xfrm>
          <a:prstGeom prst="leftBrace">
            <a:avLst>
              <a:gd name="adj1" fmla="val 8333"/>
              <a:gd name="adj2" fmla="val 962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Bent-Up Arrow 62"/>
          <p:cNvSpPr/>
          <p:nvPr/>
        </p:nvSpPr>
        <p:spPr>
          <a:xfrm flipV="1">
            <a:off x="5992897" y="1506134"/>
            <a:ext cx="1278187" cy="409575"/>
          </a:xfrm>
          <a:prstGeom prst="bentUpArrow">
            <a:avLst>
              <a:gd name="adj1" fmla="val 36940"/>
              <a:gd name="adj2" fmla="val 44403"/>
              <a:gd name="adj3" fmla="val 3694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399"/>
            <a:ext cx="8854440" cy="1853954"/>
          </a:xfrm>
        </p:spPr>
        <p:txBody>
          <a:bodyPr/>
          <a:lstStyle/>
          <a:p>
            <a:r>
              <a:rPr lang="en-US" sz="2400" dirty="0" smtClean="0"/>
              <a:t>2017-2018 BLUEPRINT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1"/>
                </a:solidFill>
              </a:rPr>
              <a:t>Area #1</a:t>
            </a:r>
            <a:r>
              <a:rPr lang="en-US" dirty="0" smtClean="0">
                <a:solidFill>
                  <a:schemeClr val="accent5"/>
                </a:solidFill>
              </a:rPr>
              <a:t> | </a:t>
            </a:r>
            <a:r>
              <a:rPr lang="en-US" dirty="0" smtClean="0"/>
              <a:t>What will success look like by 2019? What will be key assumptions guiding our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0149" y="4032921"/>
            <a:ext cx="5331040" cy="233482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State accountability system</a:t>
            </a:r>
            <a:r>
              <a:rPr lang="en-US" sz="1600" baseline="30000" dirty="0" smtClean="0"/>
              <a:t>1</a:t>
            </a:r>
          </a:p>
          <a:p>
            <a:pPr>
              <a:buClr>
                <a:schemeClr val="accent2"/>
              </a:buClr>
            </a:pPr>
            <a:r>
              <a:rPr lang="en-US" sz="1600" dirty="0"/>
              <a:t>Focuses on full range of deeper learning outcomes</a:t>
            </a:r>
          </a:p>
          <a:p>
            <a:pPr>
              <a:buClr>
                <a:schemeClr val="accent2"/>
              </a:buClr>
            </a:pPr>
            <a:r>
              <a:rPr lang="en-US" sz="1600" dirty="0"/>
              <a:t>Incorporates dashboard analysis and comparison of school and district programs</a:t>
            </a:r>
          </a:p>
          <a:p>
            <a:pPr>
              <a:buClr>
                <a:schemeClr val="accent2"/>
              </a:buClr>
            </a:pPr>
            <a:r>
              <a:rPr lang="en-US" sz="1600" dirty="0"/>
              <a:t>Commits state to tangible, meaningful actions to build local capacity, especially in struggling schools and districts</a:t>
            </a:r>
          </a:p>
          <a:p>
            <a:pPr>
              <a:buClr>
                <a:schemeClr val="accent2"/>
              </a:buClr>
            </a:pPr>
            <a:r>
              <a:rPr lang="en-US" sz="1600" dirty="0"/>
              <a:t>Incorporates feedback loops for continuous improvement</a:t>
            </a:r>
          </a:p>
        </p:txBody>
      </p:sp>
      <p:sp>
        <p:nvSpPr>
          <p:cNvPr id="7" name="Pentagon 46"/>
          <p:cNvSpPr>
            <a:spLocks noChangeArrowheads="1"/>
          </p:cNvSpPr>
          <p:nvPr/>
        </p:nvSpPr>
        <p:spPr bwMode="auto">
          <a:xfrm>
            <a:off x="379585" y="4032921"/>
            <a:ext cx="2683211" cy="23057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cs typeface="Arial"/>
              </a:rPr>
              <a:t>By 2019, create coherent </a:t>
            </a:r>
            <a:r>
              <a:rPr lang="en-US" sz="1600" b="1" dirty="0">
                <a:cs typeface="Arial"/>
              </a:rPr>
              <a:t>state/federal accountability system </a:t>
            </a:r>
            <a:r>
              <a:rPr lang="en-US" sz="1600" dirty="0">
                <a:cs typeface="Arial"/>
              </a:rPr>
              <a:t>that relies on rich measures of deeper learning, prioritizes equity/closing gaps and serves as a model approach for other </a:t>
            </a:r>
            <a:r>
              <a:rPr lang="en-US" sz="1600" dirty="0" smtClean="0">
                <a:cs typeface="Arial"/>
              </a:rPr>
              <a:t>states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9" name="Pentagon 46"/>
          <p:cNvSpPr>
            <a:spLocks noChangeArrowheads="1"/>
          </p:cNvSpPr>
          <p:nvPr/>
        </p:nvSpPr>
        <p:spPr bwMode="auto">
          <a:xfrm>
            <a:off x="379585" y="1665788"/>
            <a:ext cx="2679782" cy="21484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ea typeface="Calibri" charset="0"/>
              </a:rPr>
              <a:t>By 2019, ensure long-term </a:t>
            </a:r>
            <a:r>
              <a:rPr lang="en-US" sz="1600" b="1" dirty="0" smtClean="0">
                <a:cs typeface="Arial"/>
              </a:rPr>
              <a:t>sustainability </a:t>
            </a:r>
            <a:r>
              <a:rPr lang="en-US" sz="1600" b="1" dirty="0">
                <a:cs typeface="Arial"/>
              </a:rPr>
              <a:t>and viability of LCFF/LCAP </a:t>
            </a:r>
            <a:r>
              <a:rPr lang="en-US" sz="1600" dirty="0" smtClean="0">
                <a:cs typeface="Arial"/>
              </a:rPr>
              <a:t>framework, despite new state policy leaders</a:t>
            </a:r>
            <a:endParaRPr lang="en-US" sz="1600" dirty="0">
              <a:ea typeface="Calibri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400149" y="1665788"/>
            <a:ext cx="5331040" cy="2148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rgbClr val="E7982E"/>
              </a:buClr>
              <a:buSzPct val="100000"/>
              <a:buFont typeface="Wingdings" charset="2"/>
              <a:buNone/>
              <a:defRPr sz="1600" b="0" i="0">
                <a:cs typeface="Arial"/>
              </a:defRPr>
            </a:lvl1pPr>
            <a:lvl2pPr marL="742950" indent="-285750">
              <a:spcBef>
                <a:spcPct val="20000"/>
              </a:spcBef>
              <a:buClr>
                <a:srgbClr val="E7982E"/>
              </a:buClr>
              <a:buSzPct val="120000"/>
              <a:buFont typeface="Lucida Grande"/>
              <a:buChar char="→"/>
              <a:defRPr sz="2200" b="0" i="0">
                <a:cs typeface="Arial"/>
              </a:defRPr>
            </a:lvl2pPr>
            <a:lvl3pPr marL="1143000" indent="-228600">
              <a:spcBef>
                <a:spcPct val="20000"/>
              </a:spcBef>
              <a:buClr>
                <a:srgbClr val="E7982E"/>
              </a:buClr>
              <a:buSzPct val="100000"/>
              <a:buFont typeface="Wingdings" charset="2"/>
              <a:buChar char="§"/>
              <a:defRPr sz="2000" b="0" i="0">
                <a:cs typeface="Arial"/>
              </a:defRPr>
            </a:lvl3pPr>
            <a:lvl4pPr marL="1600200" indent="-228600">
              <a:spcBef>
                <a:spcPct val="20000"/>
              </a:spcBef>
              <a:buClr>
                <a:srgbClr val="E7982E"/>
              </a:buClr>
              <a:buSzPct val="140000"/>
              <a:buFont typeface="Lucida Grande"/>
              <a:buChar char="→"/>
              <a:defRPr b="0" i="0">
                <a:cs typeface="Arial"/>
              </a:defRPr>
            </a:lvl4pPr>
            <a:lvl5pPr marL="2057400" indent="-228600">
              <a:spcBef>
                <a:spcPct val="20000"/>
              </a:spcBef>
              <a:buClr>
                <a:srgbClr val="E7982E"/>
              </a:buClr>
              <a:buSzPct val="100000"/>
              <a:buFont typeface="Wingdings" charset="2"/>
              <a:buChar char="§"/>
              <a:defRPr sz="1600" b="0" i="0">
                <a:cs typeface="Arial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dirty="0"/>
              <a:t>LCFF</a:t>
            </a:r>
          </a:p>
          <a:p>
            <a:pPr marL="342900" indent="-342900">
              <a:buClr>
                <a:schemeClr val="accent2"/>
              </a:buClr>
              <a:buFont typeface="Wingdings" charset="2"/>
              <a:buChar char="§"/>
            </a:pPr>
            <a:r>
              <a:rPr lang="en-US" dirty="0"/>
              <a:t>Enjoys strong support from newly elected governor and key legislative leaders</a:t>
            </a:r>
          </a:p>
          <a:p>
            <a:pPr marL="342900" indent="-342900">
              <a:buClr>
                <a:schemeClr val="accent2"/>
              </a:buClr>
              <a:buFont typeface="Wingdings" charset="2"/>
              <a:buChar char="§"/>
            </a:pPr>
            <a:r>
              <a:rPr lang="en-US" dirty="0"/>
              <a:t>Maintains commitment to weighted student formula, even in years where overall state budget decreases</a:t>
            </a:r>
          </a:p>
          <a:p>
            <a:pPr marL="342900" indent="-342900">
              <a:buClr>
                <a:schemeClr val="accent2"/>
              </a:buClr>
              <a:buFont typeface="Wingdings" charset="2"/>
              <a:buChar char="§"/>
            </a:pPr>
            <a:r>
              <a:rPr lang="en-US" dirty="0"/>
              <a:t>Embraced and used by significantly more local superintendents and communities as a meaningful planning tool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9368" y="6394062"/>
            <a:ext cx="6471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rgbClr val="E7982E"/>
              </a:buClr>
              <a:buSzPct val="100000"/>
            </a:pPr>
            <a:r>
              <a:rPr lang="en-US" sz="1050" baseline="30000" dirty="0" smtClean="0"/>
              <a:t>1 </a:t>
            </a:r>
            <a:r>
              <a:rPr lang="en-US" sz="1050" noProof="0" dirty="0" smtClean="0">
                <a:cs typeface="Arial"/>
              </a:rPr>
              <a:t>Adapted from “Accountability and Innovation” by Christopher Shearer (December 10, 2015) in Ideas &amp; Practices </a:t>
            </a:r>
            <a:r>
              <a:rPr lang="en-US" sz="1050" dirty="0">
                <a:cs typeface="Arial"/>
              </a:rPr>
              <a:t>blog (http://www.hewlett.org/accountability-and-innovation</a:t>
            </a:r>
            <a:r>
              <a:rPr lang="en-US" sz="1050" dirty="0" smtClean="0">
                <a:cs typeface="Arial"/>
              </a:rPr>
              <a:t>/)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71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399"/>
            <a:ext cx="8991600" cy="1853954"/>
          </a:xfrm>
          <a:ln>
            <a:noFill/>
          </a:ln>
        </p:spPr>
        <p:txBody>
          <a:bodyPr/>
          <a:lstStyle/>
          <a:p>
            <a:r>
              <a:rPr lang="en-US" sz="2400" dirty="0" smtClean="0"/>
              <a:t>2017-2018 BLUEPRINT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Rationale for </a:t>
            </a:r>
            <a:r>
              <a:rPr lang="en-US" dirty="0" smtClean="0">
                <a:solidFill>
                  <a:schemeClr val="accent1"/>
                </a:solidFill>
              </a:rPr>
              <a:t>Area #1</a:t>
            </a:r>
            <a:r>
              <a:rPr lang="en-US" dirty="0" smtClean="0"/>
              <a:t>: LCFF/LCAP framework is in jeopardy—from skeptical state leadership and from uneven local commitment/implementation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9334" y="1784403"/>
            <a:ext cx="8229600" cy="4535535"/>
          </a:xfrm>
        </p:spPr>
        <p:txBody>
          <a:bodyPr>
            <a:no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is unfinished business over next two years—to get the system right and make sure it is a viable </a:t>
            </a:r>
            <a:r>
              <a:rPr lang="en-US" dirty="0" smtClean="0"/>
              <a:t>model</a:t>
            </a:r>
            <a:endParaRPr lang="en-US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en-US" sz="1600" dirty="0" smtClean="0"/>
              <a:t>Need to ensure follow-through on commitment </a:t>
            </a:r>
            <a:r>
              <a:rPr lang="en-US" sz="1600" dirty="0"/>
              <a:t>to equity and closing achievement gaps as California invests more responsibility in local </a:t>
            </a:r>
            <a:r>
              <a:rPr lang="en-US" sz="1600" dirty="0" smtClean="0"/>
              <a:t>leaders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en-US" sz="1600" dirty="0" smtClean="0"/>
              <a:t>Need more general attention on local capacity </a:t>
            </a:r>
            <a:r>
              <a:rPr lang="en-US" sz="1600" dirty="0"/>
              <a:t>building, continuous improvement loops, </a:t>
            </a:r>
            <a:r>
              <a:rPr lang="en-US" sz="1600" dirty="0" smtClean="0"/>
              <a:t>cohesive </a:t>
            </a:r>
            <a:r>
              <a:rPr lang="en-US" sz="1600" dirty="0"/>
              <a:t>state/federal system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en-US" sz="1600" dirty="0" smtClean="0"/>
              <a:t>Need more general attention on aspects related to deeper learning: </a:t>
            </a:r>
            <a:r>
              <a:rPr lang="en-US" sz="1600" dirty="0"/>
              <a:t>Better metrics and data, </a:t>
            </a:r>
            <a:r>
              <a:rPr lang="en-US" sz="1600" dirty="0" smtClean="0"/>
              <a:t>student incentives, benefits of multiple measures</a:t>
            </a:r>
          </a:p>
          <a:p>
            <a:pPr lvl="1">
              <a:buFont typeface="Wingdings" panose="05000000000000000000" pitchFamily="2" charset="2"/>
              <a:buChar char="ð"/>
            </a:pPr>
            <a:endParaRPr lang="en-US" sz="1600" dirty="0" smtClean="0"/>
          </a:p>
          <a:p>
            <a:r>
              <a:rPr lang="en-US" dirty="0" smtClean="0"/>
              <a:t>California </a:t>
            </a:r>
            <a:r>
              <a:rPr lang="en-US" dirty="0"/>
              <a:t>leaders and advocates see significant risk to losing/watering down LCFF when a new governor takes office in </a:t>
            </a:r>
            <a:r>
              <a:rPr lang="en-US" dirty="0" smtClean="0"/>
              <a:t>2019</a:t>
            </a:r>
            <a:endParaRPr lang="en-US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ð"/>
            </a:pPr>
            <a:r>
              <a:rPr lang="en-US" sz="1600" dirty="0" smtClean="0"/>
              <a:t>Advocates </a:t>
            </a:r>
            <a:r>
              <a:rPr lang="en-US" sz="1600" dirty="0"/>
              <a:t>agree: Only another 1 or 2 years to “get it right</a:t>
            </a:r>
            <a:r>
              <a:rPr lang="en-US" sz="1600" dirty="0" smtClean="0"/>
              <a:t>”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ð"/>
            </a:pPr>
            <a:r>
              <a:rPr lang="en-US" sz="1600" dirty="0" smtClean="0"/>
              <a:t>Foundation’s 2017-18 </a:t>
            </a:r>
            <a:r>
              <a:rPr lang="en-US" sz="1600" dirty="0"/>
              <a:t>grants can complement existing advocacy with more work at local level to build capacity and proof points</a:t>
            </a:r>
          </a:p>
          <a:p>
            <a:pPr lvl="1">
              <a:buFont typeface="Wingdings" panose="05000000000000000000" pitchFamily="2" charset="2"/>
              <a:buChar char="ð"/>
            </a:pPr>
            <a:endParaRPr lang="en-US" sz="1400" dirty="0"/>
          </a:p>
          <a:p>
            <a:endParaRPr lang="en-US" sz="1600" dirty="0" smtClean="0"/>
          </a:p>
          <a:p>
            <a:endParaRPr lang="en-US" sz="16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06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NEW </a:t>
            </a:r>
            <a:r>
              <a:rPr lang="en-US" sz="2400" dirty="0"/>
              <a:t>CALIFORNIA GRANTMAKING STRATEGY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Given current state challenges and opportunities, the Ed Program will prioritize two grantmaking areas in 2017-18</a:t>
            </a:r>
            <a:br>
              <a:rPr lang="en-US" dirty="0" smtClean="0"/>
            </a:b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4" name="Pentagon 46"/>
          <p:cNvSpPr>
            <a:spLocks noChangeArrowheads="1"/>
          </p:cNvSpPr>
          <p:nvPr/>
        </p:nvSpPr>
        <p:spPr bwMode="auto">
          <a:xfrm>
            <a:off x="590230" y="2075926"/>
            <a:ext cx="2876969" cy="188850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Advance </a:t>
            </a:r>
            <a:r>
              <a:rPr lang="en-US" sz="1600" dirty="0">
                <a:solidFill>
                  <a:srgbClr val="FEFCF3"/>
                </a:solidFill>
                <a:ea typeface="Calibri" charset="0"/>
              </a:rPr>
              <a:t>new state </a:t>
            </a: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funding and accountability </a:t>
            </a:r>
            <a:r>
              <a:rPr lang="en-US" sz="1600" dirty="0">
                <a:solidFill>
                  <a:srgbClr val="FEFCF3"/>
                </a:solidFill>
                <a:ea typeface="Calibri" charset="0"/>
              </a:rPr>
              <a:t>system that prioritizes resources for struggling </a:t>
            </a: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students to achieve deeper learning competencies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0230" y="2075926"/>
            <a:ext cx="300615" cy="28507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</a:t>
            </a:r>
          </a:p>
        </p:txBody>
      </p:sp>
      <p:sp>
        <p:nvSpPr>
          <p:cNvPr id="19" name="Pentagon 46"/>
          <p:cNvSpPr>
            <a:spLocks noChangeArrowheads="1"/>
          </p:cNvSpPr>
          <p:nvPr/>
        </p:nvSpPr>
        <p:spPr bwMode="auto">
          <a:xfrm>
            <a:off x="4631989" y="2917189"/>
            <a:ext cx="3750011" cy="1456961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cs typeface="Arial"/>
              </a:rPr>
              <a:t>By 2019, create coherent </a:t>
            </a:r>
            <a:r>
              <a:rPr lang="en-US" sz="1600" b="1" dirty="0">
                <a:cs typeface="Arial"/>
              </a:rPr>
              <a:t>state/federal accountability system </a:t>
            </a:r>
            <a:r>
              <a:rPr lang="en-US" sz="1600" dirty="0">
                <a:cs typeface="Arial"/>
              </a:rPr>
              <a:t>that relies on rich measures of deeper learning, prioritizes equity/closing gaps and serves as a model approach for other </a:t>
            </a:r>
            <a:r>
              <a:rPr lang="en-US" sz="1600" dirty="0" smtClean="0">
                <a:cs typeface="Arial"/>
              </a:rPr>
              <a:t>states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20" name="Pentagon 46"/>
          <p:cNvSpPr>
            <a:spLocks noChangeArrowheads="1"/>
          </p:cNvSpPr>
          <p:nvPr/>
        </p:nvSpPr>
        <p:spPr bwMode="auto">
          <a:xfrm>
            <a:off x="4631989" y="1759693"/>
            <a:ext cx="3745218" cy="992095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ea typeface="Calibri" charset="0"/>
              </a:rPr>
              <a:t>By 2019, ensure long-term </a:t>
            </a:r>
            <a:r>
              <a:rPr lang="en-US" sz="1600" b="1" dirty="0" smtClean="0">
                <a:cs typeface="Arial"/>
              </a:rPr>
              <a:t>sustainability </a:t>
            </a:r>
            <a:r>
              <a:rPr lang="en-US" sz="1600" b="1" dirty="0">
                <a:cs typeface="Arial"/>
              </a:rPr>
              <a:t>and viability of LCFF/LCAP </a:t>
            </a:r>
            <a:r>
              <a:rPr lang="en-US" sz="1600" dirty="0" smtClean="0">
                <a:cs typeface="Arial"/>
              </a:rPr>
              <a:t>framework, despite new state policy leaders</a:t>
            </a:r>
            <a:endParaRPr lang="en-US" sz="1600" dirty="0">
              <a:ea typeface="Calibri" charset="0"/>
            </a:endParaRPr>
          </a:p>
        </p:txBody>
      </p:sp>
      <p:cxnSp>
        <p:nvCxnSpPr>
          <p:cNvPr id="3" name="Straight Connector 2"/>
          <p:cNvCxnSpPr>
            <a:stCxn id="14" idx="3"/>
            <a:endCxn id="19" idx="1"/>
          </p:cNvCxnSpPr>
          <p:nvPr/>
        </p:nvCxnSpPr>
        <p:spPr>
          <a:xfrm>
            <a:off x="3467199" y="3020179"/>
            <a:ext cx="1164790" cy="625491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3"/>
            <a:endCxn id="20" idx="1"/>
          </p:cNvCxnSpPr>
          <p:nvPr/>
        </p:nvCxnSpPr>
        <p:spPr>
          <a:xfrm flipV="1">
            <a:off x="3467199" y="2255741"/>
            <a:ext cx="1164790" cy="764438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Pentagon 46"/>
          <p:cNvSpPr>
            <a:spLocks noChangeArrowheads="1"/>
          </p:cNvSpPr>
          <p:nvPr/>
        </p:nvSpPr>
        <p:spPr bwMode="auto">
          <a:xfrm>
            <a:off x="590230" y="4807010"/>
            <a:ext cx="2876969" cy="149554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>
                <a:solidFill>
                  <a:srgbClr val="FEFCF3"/>
                </a:solidFill>
                <a:ea typeface="Calibri" charset="0"/>
              </a:rPr>
              <a:t>Encourage innovations in assessment practice that use and refine a variety of measures of student learning</a:t>
            </a:r>
          </a:p>
        </p:txBody>
      </p:sp>
      <p:sp>
        <p:nvSpPr>
          <p:cNvPr id="24" name="Pentagon 46"/>
          <p:cNvSpPr>
            <a:spLocks noChangeArrowheads="1"/>
          </p:cNvSpPr>
          <p:nvPr/>
        </p:nvSpPr>
        <p:spPr bwMode="auto">
          <a:xfrm>
            <a:off x="4636782" y="4917576"/>
            <a:ext cx="3756760" cy="1274407"/>
          </a:xfrm>
          <a:prstGeom prst="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cs typeface="Arial"/>
              </a:rPr>
              <a:t>By 2019, significantly increase use </a:t>
            </a:r>
            <a:r>
              <a:rPr lang="en-US" sz="1600" b="1" dirty="0">
                <a:cs typeface="Arial"/>
              </a:rPr>
              <a:t>of </a:t>
            </a:r>
            <a:r>
              <a:rPr lang="en-US" sz="1600" b="1" dirty="0" smtClean="0">
                <a:cs typeface="Arial"/>
              </a:rPr>
              <a:t>formative and summative </a:t>
            </a:r>
            <a:r>
              <a:rPr lang="en-US" sz="1600" b="1" dirty="0">
                <a:cs typeface="Arial"/>
              </a:rPr>
              <a:t>measures </a:t>
            </a:r>
            <a:r>
              <a:rPr lang="en-US" sz="1600" dirty="0">
                <a:cs typeface="Arial"/>
              </a:rPr>
              <a:t>of </a:t>
            </a:r>
            <a:r>
              <a:rPr lang="en-US" sz="1600" dirty="0" smtClean="0">
                <a:cs typeface="Arial"/>
              </a:rPr>
              <a:t>and for deeper learning (not just tests in math and ELA), </a:t>
            </a:r>
            <a:r>
              <a:rPr lang="en-US" sz="1600" dirty="0">
                <a:cs typeface="Arial"/>
              </a:rPr>
              <a:t>both at state and local </a:t>
            </a:r>
            <a:r>
              <a:rPr lang="en-US" sz="1600" dirty="0" smtClean="0">
                <a:cs typeface="Arial"/>
              </a:rPr>
              <a:t>levels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cxnSp>
        <p:nvCxnSpPr>
          <p:cNvPr id="25" name="Straight Connector 24"/>
          <p:cNvCxnSpPr>
            <a:stCxn id="18" idx="3"/>
            <a:endCxn id="24" idx="1"/>
          </p:cNvCxnSpPr>
          <p:nvPr/>
        </p:nvCxnSpPr>
        <p:spPr>
          <a:xfrm>
            <a:off x="3467199" y="5554780"/>
            <a:ext cx="1169583" cy="0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90230" y="4807010"/>
            <a:ext cx="300615" cy="28507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652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2017-2018 </a:t>
            </a:r>
            <a:r>
              <a:rPr lang="en-US" sz="2400" dirty="0"/>
              <a:t>BLUEPRINT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3"/>
                </a:solidFill>
              </a:rPr>
              <a:t>Area #2</a:t>
            </a:r>
            <a:r>
              <a:rPr lang="en-US" dirty="0" smtClean="0"/>
              <a:t> focuses on developing and beginning to scale new measures of a variety of deeper learning skills—for use in California and in other districts/states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4" name="Pentagon 46"/>
          <p:cNvSpPr>
            <a:spLocks noChangeArrowheads="1"/>
          </p:cNvSpPr>
          <p:nvPr/>
        </p:nvSpPr>
        <p:spPr bwMode="auto">
          <a:xfrm>
            <a:off x="590230" y="2096143"/>
            <a:ext cx="2876969" cy="1888506"/>
          </a:xfrm>
          <a:prstGeom prst="rect">
            <a:avLst/>
          </a:prstGeom>
          <a:solidFill>
            <a:schemeClr val="accent1">
              <a:alpha val="34000"/>
            </a:schemeClr>
          </a:solidFill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>
                <a:solidFill>
                  <a:srgbClr val="FEFCF3"/>
                </a:solidFill>
                <a:ea typeface="Calibri" charset="0"/>
              </a:rPr>
              <a:t>Advance new state funding and accountability system that prioritizes resources for struggling students to achieve deeper learning competencies</a:t>
            </a:r>
          </a:p>
        </p:txBody>
      </p:sp>
      <p:sp>
        <p:nvSpPr>
          <p:cNvPr id="15" name="Pentagon 46"/>
          <p:cNvSpPr>
            <a:spLocks noChangeArrowheads="1"/>
          </p:cNvSpPr>
          <p:nvPr/>
        </p:nvSpPr>
        <p:spPr bwMode="auto">
          <a:xfrm>
            <a:off x="590230" y="4807010"/>
            <a:ext cx="2876969" cy="149554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>
                <a:solidFill>
                  <a:srgbClr val="FEFCF3"/>
                </a:solidFill>
                <a:ea typeface="Calibri" charset="0"/>
              </a:rPr>
              <a:t>Encourage innovations in assessment practice that use and refine a variety of measures of student learning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0230" y="2096143"/>
            <a:ext cx="300615" cy="285079"/>
          </a:xfrm>
          <a:prstGeom prst="rect">
            <a:avLst/>
          </a:prstGeom>
          <a:solidFill>
            <a:schemeClr val="accent2">
              <a:alpha val="3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5134" y="4815888"/>
            <a:ext cx="300615" cy="28507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19" name="Pentagon 46"/>
          <p:cNvSpPr>
            <a:spLocks noChangeArrowheads="1"/>
          </p:cNvSpPr>
          <p:nvPr/>
        </p:nvSpPr>
        <p:spPr bwMode="auto">
          <a:xfrm>
            <a:off x="4631989" y="2937406"/>
            <a:ext cx="3750011" cy="1456961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By 2019, create coherent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cs typeface="Arial"/>
              </a:rPr>
              <a:t>state/federal accountability system 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cs typeface="Arial"/>
              </a:rPr>
              <a:t>that relies on rich measures of deeper learning, prioritizes equity/closing gaps and serves as a model approach for other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states</a:t>
            </a:r>
            <a:endParaRPr lang="en-US" sz="1600" dirty="0">
              <a:solidFill>
                <a:schemeClr val="bg1">
                  <a:lumMod val="85000"/>
                </a:schemeClr>
              </a:solidFill>
              <a:ea typeface="Calibri" charset="0"/>
            </a:endParaRPr>
          </a:p>
        </p:txBody>
      </p:sp>
      <p:sp>
        <p:nvSpPr>
          <p:cNvPr id="20" name="Pentagon 46"/>
          <p:cNvSpPr>
            <a:spLocks noChangeArrowheads="1"/>
          </p:cNvSpPr>
          <p:nvPr/>
        </p:nvSpPr>
        <p:spPr bwMode="auto">
          <a:xfrm>
            <a:off x="4631989" y="1779910"/>
            <a:ext cx="3745218" cy="992095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ea typeface="Calibri" charset="0"/>
              </a:rPr>
              <a:t>By 2019, ensure long-term </a:t>
            </a:r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sustainability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cs typeface="Arial"/>
              </a:rPr>
              <a:t>and viability of LCFF/LCAP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framework, despite new state policy leaders</a:t>
            </a:r>
            <a:endParaRPr lang="en-US" sz="1600" dirty="0">
              <a:solidFill>
                <a:schemeClr val="bg1">
                  <a:lumMod val="85000"/>
                </a:schemeClr>
              </a:solidFill>
              <a:ea typeface="Calibri" charset="0"/>
            </a:endParaRPr>
          </a:p>
        </p:txBody>
      </p:sp>
      <p:sp>
        <p:nvSpPr>
          <p:cNvPr id="21" name="Pentagon 46"/>
          <p:cNvSpPr>
            <a:spLocks noChangeArrowheads="1"/>
          </p:cNvSpPr>
          <p:nvPr/>
        </p:nvSpPr>
        <p:spPr bwMode="auto">
          <a:xfrm>
            <a:off x="4636782" y="4917576"/>
            <a:ext cx="3756760" cy="1274407"/>
          </a:xfrm>
          <a:prstGeom prst="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 smtClean="0">
                <a:cs typeface="Arial"/>
              </a:rPr>
              <a:t>By 2019, significantly increase use </a:t>
            </a:r>
            <a:r>
              <a:rPr lang="en-US" sz="1600" b="1" dirty="0">
                <a:cs typeface="Arial"/>
              </a:rPr>
              <a:t>of </a:t>
            </a:r>
            <a:r>
              <a:rPr lang="en-US" sz="1600" b="1" dirty="0" smtClean="0">
                <a:cs typeface="Arial"/>
              </a:rPr>
              <a:t>formative and summative </a:t>
            </a:r>
            <a:r>
              <a:rPr lang="en-US" sz="1600" b="1" dirty="0">
                <a:cs typeface="Arial"/>
              </a:rPr>
              <a:t>measures </a:t>
            </a:r>
            <a:r>
              <a:rPr lang="en-US" sz="1600" dirty="0">
                <a:cs typeface="Arial"/>
              </a:rPr>
              <a:t>of </a:t>
            </a:r>
            <a:r>
              <a:rPr lang="en-US" sz="1600" dirty="0" smtClean="0">
                <a:cs typeface="Arial"/>
              </a:rPr>
              <a:t>and for deeper learning (not just tests in math and ELA), </a:t>
            </a:r>
            <a:r>
              <a:rPr lang="en-US" sz="1600" dirty="0">
                <a:cs typeface="Arial"/>
              </a:rPr>
              <a:t>both at state and local </a:t>
            </a:r>
            <a:r>
              <a:rPr lang="en-US" sz="1600" dirty="0" smtClean="0">
                <a:cs typeface="Arial"/>
              </a:rPr>
              <a:t>levels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cxnSp>
        <p:nvCxnSpPr>
          <p:cNvPr id="3" name="Straight Connector 2"/>
          <p:cNvCxnSpPr>
            <a:stCxn id="14" idx="3"/>
            <a:endCxn id="19" idx="1"/>
          </p:cNvCxnSpPr>
          <p:nvPr/>
        </p:nvCxnSpPr>
        <p:spPr>
          <a:xfrm>
            <a:off x="3467199" y="3040396"/>
            <a:ext cx="1164790" cy="625491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  <a:endCxn id="21" idx="1"/>
          </p:cNvCxnSpPr>
          <p:nvPr/>
        </p:nvCxnSpPr>
        <p:spPr>
          <a:xfrm>
            <a:off x="3467199" y="5554780"/>
            <a:ext cx="1169583" cy="0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3"/>
          </p:cNvCxnSpPr>
          <p:nvPr/>
        </p:nvCxnSpPr>
        <p:spPr>
          <a:xfrm flipV="1">
            <a:off x="3467199" y="2275958"/>
            <a:ext cx="1164790" cy="764438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399"/>
            <a:ext cx="8606810" cy="1501601"/>
          </a:xfrm>
        </p:spPr>
        <p:txBody>
          <a:bodyPr/>
          <a:lstStyle/>
          <a:p>
            <a:r>
              <a:rPr lang="en-US" sz="2400" dirty="0" smtClean="0"/>
              <a:t>2017-2018 </a:t>
            </a:r>
            <a:r>
              <a:rPr lang="en-US" sz="2400" dirty="0"/>
              <a:t>BLUEPRINT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>
                <a:solidFill>
                  <a:schemeClr val="accent1"/>
                </a:solidFill>
              </a:rPr>
              <a:t>Area </a:t>
            </a:r>
            <a:r>
              <a:rPr lang="en-US" sz="2600" dirty="0" smtClean="0">
                <a:solidFill>
                  <a:schemeClr val="accent1"/>
                </a:solidFill>
              </a:rPr>
              <a:t>#2</a:t>
            </a:r>
            <a:r>
              <a:rPr lang="en-US" sz="2600" dirty="0" smtClean="0">
                <a:solidFill>
                  <a:schemeClr val="accent5"/>
                </a:solidFill>
              </a:rPr>
              <a:t> </a:t>
            </a:r>
            <a:r>
              <a:rPr lang="en-US" sz="2600" dirty="0">
                <a:solidFill>
                  <a:schemeClr val="accent5"/>
                </a:solidFill>
              </a:rPr>
              <a:t>| </a:t>
            </a:r>
            <a:r>
              <a:rPr lang="en-US" sz="2600" dirty="0" smtClean="0"/>
              <a:t>We worked with Capitol Impact, CEPF grantees and other funders to identify priorities and best opportunities in 2017 to make progress toward 2019 goals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14" name="Pentagon 46"/>
          <p:cNvSpPr>
            <a:spLocks noChangeArrowheads="1"/>
          </p:cNvSpPr>
          <p:nvPr/>
        </p:nvSpPr>
        <p:spPr bwMode="auto">
          <a:xfrm>
            <a:off x="372864" y="2183690"/>
            <a:ext cx="2441362" cy="2059836"/>
          </a:xfrm>
          <a:prstGeom prst="rect">
            <a:avLst/>
          </a:prstGeom>
          <a:solidFill>
            <a:schemeClr val="accent1">
              <a:alpha val="34000"/>
            </a:schemeClr>
          </a:solidFill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b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Advance </a:t>
            </a:r>
            <a:r>
              <a:rPr lang="en-US" sz="1600" dirty="0">
                <a:solidFill>
                  <a:srgbClr val="FEFCF3"/>
                </a:solidFill>
                <a:ea typeface="Calibri" charset="0"/>
              </a:rPr>
              <a:t>new state </a:t>
            </a: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funding and accountability </a:t>
            </a:r>
            <a:r>
              <a:rPr lang="en-US" sz="1600" dirty="0">
                <a:solidFill>
                  <a:srgbClr val="FEFCF3"/>
                </a:solidFill>
                <a:ea typeface="Calibri" charset="0"/>
              </a:rPr>
              <a:t>system that prioritizes resources for struggling </a:t>
            </a:r>
            <a:r>
              <a:rPr lang="en-US" sz="1600" dirty="0" smtClean="0">
                <a:solidFill>
                  <a:srgbClr val="FEFCF3"/>
                </a:solidFill>
                <a:ea typeface="Calibri" charset="0"/>
              </a:rPr>
              <a:t>students to achieve deeper learning competencies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15" name="Pentagon 46"/>
          <p:cNvSpPr>
            <a:spLocks noChangeArrowheads="1"/>
          </p:cNvSpPr>
          <p:nvPr/>
        </p:nvSpPr>
        <p:spPr bwMode="auto">
          <a:xfrm>
            <a:off x="372863" y="4856084"/>
            <a:ext cx="2432482" cy="1584483"/>
          </a:xfrm>
          <a:prstGeom prst="rect">
            <a:avLst/>
          </a:prstGeom>
          <a:solidFill>
            <a:schemeClr val="accent3"/>
          </a:solidFill>
          <a:ln w="9525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b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dirty="0">
                <a:solidFill>
                  <a:srgbClr val="FEFCF3"/>
                </a:solidFill>
                <a:ea typeface="Calibri" charset="0"/>
              </a:rPr>
              <a:t>Encourage innovations in assessment practice that use and refine a variety of measures of student learning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3191" y="2192959"/>
            <a:ext cx="300615" cy="285079"/>
          </a:xfrm>
          <a:prstGeom prst="rect">
            <a:avLst/>
          </a:prstGeom>
          <a:solidFill>
            <a:schemeClr val="accent2">
              <a:alpha val="3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191" y="4856084"/>
            <a:ext cx="300615" cy="28507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19" name="Pentagon 46"/>
          <p:cNvSpPr>
            <a:spLocks noChangeArrowheads="1"/>
          </p:cNvSpPr>
          <p:nvPr/>
        </p:nvSpPr>
        <p:spPr bwMode="auto">
          <a:xfrm>
            <a:off x="3276265" y="3299628"/>
            <a:ext cx="1990750" cy="1323791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By 2019, create coherent </a:t>
            </a:r>
            <a:r>
              <a:rPr lang="en-US" sz="1400" dirty="0">
                <a:solidFill>
                  <a:schemeClr val="bg1">
                    <a:lumMod val="85000"/>
                  </a:schemeClr>
                </a:solidFill>
                <a:cs typeface="Arial"/>
              </a:rPr>
              <a:t>state/federal accountability system that </a:t>
            </a: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closes gaps </a:t>
            </a:r>
            <a:r>
              <a:rPr lang="en-US" sz="1400" dirty="0">
                <a:solidFill>
                  <a:schemeClr val="bg1">
                    <a:lumMod val="85000"/>
                  </a:schemeClr>
                </a:solidFill>
                <a:cs typeface="Arial"/>
              </a:rPr>
              <a:t>and serves as </a:t>
            </a: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national model</a:t>
            </a:r>
            <a:endParaRPr lang="en-US" sz="1400" dirty="0">
              <a:solidFill>
                <a:schemeClr val="bg1">
                  <a:lumMod val="85000"/>
                </a:schemeClr>
              </a:solidFill>
              <a:ea typeface="Calibri" charset="0"/>
            </a:endParaRPr>
          </a:p>
        </p:txBody>
      </p:sp>
      <p:sp>
        <p:nvSpPr>
          <p:cNvPr id="20" name="Pentagon 46"/>
          <p:cNvSpPr>
            <a:spLocks noChangeArrowheads="1"/>
          </p:cNvSpPr>
          <p:nvPr/>
        </p:nvSpPr>
        <p:spPr bwMode="auto">
          <a:xfrm>
            <a:off x="3264831" y="1963353"/>
            <a:ext cx="1990750" cy="102937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ea typeface="Calibri" charset="0"/>
              </a:rPr>
              <a:t>By 2019, ensure long-term </a:t>
            </a: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sustainability </a:t>
            </a:r>
            <a:r>
              <a:rPr lang="en-US" sz="1400" dirty="0">
                <a:solidFill>
                  <a:schemeClr val="bg1">
                    <a:lumMod val="85000"/>
                  </a:schemeClr>
                </a:solidFill>
                <a:cs typeface="Arial"/>
              </a:rPr>
              <a:t>and viability of LCFF/LCAP </a:t>
            </a: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  <a:cs typeface="Arial"/>
              </a:rPr>
              <a:t>framework</a:t>
            </a:r>
            <a:endParaRPr lang="en-US" sz="1400" dirty="0">
              <a:solidFill>
                <a:schemeClr val="bg1">
                  <a:lumMod val="85000"/>
                </a:schemeClr>
              </a:solidFill>
              <a:ea typeface="Calibri" charset="0"/>
            </a:endParaRPr>
          </a:p>
        </p:txBody>
      </p:sp>
      <p:sp>
        <p:nvSpPr>
          <p:cNvPr id="21" name="Pentagon 46"/>
          <p:cNvSpPr>
            <a:spLocks noChangeArrowheads="1"/>
          </p:cNvSpPr>
          <p:nvPr/>
        </p:nvSpPr>
        <p:spPr bwMode="auto">
          <a:xfrm>
            <a:off x="3272944" y="5004622"/>
            <a:ext cx="1997392" cy="12744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400" dirty="0" smtClean="0">
                <a:cs typeface="Arial"/>
              </a:rPr>
              <a:t>By 2019, significantly increase use </a:t>
            </a:r>
            <a:r>
              <a:rPr lang="en-US" sz="1400" dirty="0">
                <a:cs typeface="Arial"/>
              </a:rPr>
              <a:t>of </a:t>
            </a:r>
            <a:r>
              <a:rPr lang="en-US" sz="1400" dirty="0" smtClean="0">
                <a:cs typeface="Arial"/>
              </a:rPr>
              <a:t>formative and summative </a:t>
            </a:r>
            <a:r>
              <a:rPr lang="en-US" sz="1400" dirty="0">
                <a:cs typeface="Arial"/>
              </a:rPr>
              <a:t>measures of deeper </a:t>
            </a:r>
            <a:r>
              <a:rPr lang="en-US" sz="1400" dirty="0" smtClean="0">
                <a:cs typeface="Arial"/>
              </a:rPr>
              <a:t>learning</a:t>
            </a:r>
            <a:endParaRPr lang="en-US" sz="1400" dirty="0">
              <a:ea typeface="Calibri" charset="0"/>
            </a:endParaRPr>
          </a:p>
        </p:txBody>
      </p:sp>
      <p:cxnSp>
        <p:nvCxnSpPr>
          <p:cNvPr id="3" name="Straight Connector 2"/>
          <p:cNvCxnSpPr>
            <a:stCxn id="14" idx="3"/>
            <a:endCxn id="19" idx="1"/>
          </p:cNvCxnSpPr>
          <p:nvPr/>
        </p:nvCxnSpPr>
        <p:spPr>
          <a:xfrm>
            <a:off x="2814226" y="3213608"/>
            <a:ext cx="462039" cy="747916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</p:cNvCxnSpPr>
          <p:nvPr/>
        </p:nvCxnSpPr>
        <p:spPr>
          <a:xfrm flipV="1">
            <a:off x="2805345" y="5648325"/>
            <a:ext cx="459486" cy="1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3"/>
            <a:endCxn id="20" idx="1"/>
          </p:cNvCxnSpPr>
          <p:nvPr/>
        </p:nvCxnSpPr>
        <p:spPr>
          <a:xfrm flipV="1">
            <a:off x="2814226" y="2478038"/>
            <a:ext cx="450605" cy="73557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Pentagon 46"/>
          <p:cNvSpPr>
            <a:spLocks noChangeArrowheads="1"/>
          </p:cNvSpPr>
          <p:nvPr/>
        </p:nvSpPr>
        <p:spPr bwMode="auto">
          <a:xfrm>
            <a:off x="5650250" y="4002712"/>
            <a:ext cx="3108960" cy="731520"/>
          </a:xfrm>
          <a:prstGeom prst="rect">
            <a:avLst/>
          </a:prstGeom>
          <a:solidFill>
            <a:schemeClr val="accent3">
              <a:lumMod val="5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PRIORITY #1</a:t>
            </a:r>
            <a:r>
              <a:rPr lang="en-US" sz="1400" b="1" dirty="0">
                <a:solidFill>
                  <a:schemeClr val="bg1"/>
                </a:solidFill>
              </a:rPr>
              <a:t>: Leverage statewide networks to inform policy innovation at local and state level</a:t>
            </a:r>
          </a:p>
        </p:txBody>
      </p:sp>
      <p:sp>
        <p:nvSpPr>
          <p:cNvPr id="44" name="Pentagon 46"/>
          <p:cNvSpPr>
            <a:spLocks noChangeArrowheads="1"/>
          </p:cNvSpPr>
          <p:nvPr/>
        </p:nvSpPr>
        <p:spPr bwMode="auto">
          <a:xfrm>
            <a:off x="5642849" y="4805214"/>
            <a:ext cx="3108960" cy="731520"/>
          </a:xfrm>
          <a:prstGeom prst="rect">
            <a:avLst/>
          </a:prstGeom>
          <a:solidFill>
            <a:schemeClr val="accent3">
              <a:lumMod val="5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PRIORITY #2</a:t>
            </a:r>
            <a:r>
              <a:rPr lang="en-US" sz="1400" b="1" dirty="0">
                <a:solidFill>
                  <a:schemeClr val="bg1"/>
                </a:solidFill>
              </a:rPr>
              <a:t>: Create state and/or local graduation policies that allow for performance </a:t>
            </a:r>
            <a:r>
              <a:rPr lang="en-US" sz="1400" b="1" dirty="0" smtClean="0">
                <a:solidFill>
                  <a:schemeClr val="bg1"/>
                </a:solidFill>
              </a:rPr>
              <a:t>assessment/portfolios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9" name="Pentagon 46"/>
          <p:cNvSpPr>
            <a:spLocks noChangeArrowheads="1"/>
          </p:cNvSpPr>
          <p:nvPr/>
        </p:nvSpPr>
        <p:spPr bwMode="auto">
          <a:xfrm>
            <a:off x="5642849" y="5612105"/>
            <a:ext cx="3108960" cy="731520"/>
          </a:xfrm>
          <a:prstGeom prst="rect">
            <a:avLst/>
          </a:prstGeom>
          <a:solidFill>
            <a:schemeClr val="accent3">
              <a:lumMod val="5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PRIORITY #3</a:t>
            </a:r>
            <a:r>
              <a:rPr lang="en-US" sz="1400" b="1" dirty="0">
                <a:solidFill>
                  <a:schemeClr val="bg1"/>
                </a:solidFill>
              </a:rPr>
              <a:t>: Highlight examples of high- </a:t>
            </a:r>
            <a:r>
              <a:rPr lang="en-US" sz="1400" b="1" dirty="0" smtClean="0">
                <a:solidFill>
                  <a:schemeClr val="bg1"/>
                </a:solidFill>
              </a:rPr>
              <a:t>quality, DL-aligned performance </a:t>
            </a:r>
            <a:r>
              <a:rPr lang="en-US" sz="1400" b="1" dirty="0">
                <a:solidFill>
                  <a:schemeClr val="bg1"/>
                </a:solidFill>
              </a:rPr>
              <a:t>assessment tasks and </a:t>
            </a:r>
            <a:r>
              <a:rPr lang="en-US" sz="1400" b="1" dirty="0" smtClean="0">
                <a:solidFill>
                  <a:schemeClr val="bg1"/>
                </a:solidFill>
              </a:rPr>
              <a:t>systems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1" name="Left Brace 50"/>
          <p:cNvSpPr/>
          <p:nvPr/>
        </p:nvSpPr>
        <p:spPr>
          <a:xfrm>
            <a:off x="5336959" y="3971188"/>
            <a:ext cx="220462" cy="2390748"/>
          </a:xfrm>
          <a:prstGeom prst="leftBrace">
            <a:avLst>
              <a:gd name="adj1" fmla="val 8333"/>
              <a:gd name="adj2" fmla="val 64696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Bent-Up Arrow 62"/>
          <p:cNvSpPr/>
          <p:nvPr/>
        </p:nvSpPr>
        <p:spPr>
          <a:xfrm flipV="1">
            <a:off x="5992897" y="1506134"/>
            <a:ext cx="1278187" cy="409575"/>
          </a:xfrm>
          <a:prstGeom prst="bentUpArrow">
            <a:avLst>
              <a:gd name="adj1" fmla="val 36940"/>
              <a:gd name="adj2" fmla="val 44403"/>
              <a:gd name="adj3" fmla="val 3694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399"/>
            <a:ext cx="8790432" cy="1853954"/>
          </a:xfrm>
        </p:spPr>
        <p:txBody>
          <a:bodyPr/>
          <a:lstStyle/>
          <a:p>
            <a:r>
              <a:rPr lang="en-US" sz="2400" dirty="0" smtClean="0"/>
              <a:t>2017-2018 BLUEPRINT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3"/>
                </a:solidFill>
              </a:rPr>
              <a:t>Area #2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5"/>
                </a:solidFill>
              </a:rPr>
              <a:t>| </a:t>
            </a:r>
            <a:r>
              <a:rPr lang="en-US" dirty="0" smtClean="0"/>
              <a:t>What will success look like by 2019? What will be key assumptions guiding our work?</a:t>
            </a:r>
            <a:endParaRPr lang="en-US" dirty="0"/>
          </a:p>
        </p:txBody>
      </p:sp>
      <p:sp>
        <p:nvSpPr>
          <p:cNvPr id="9" name="Pentagon 46"/>
          <p:cNvSpPr>
            <a:spLocks noChangeArrowheads="1"/>
          </p:cNvSpPr>
          <p:nvPr/>
        </p:nvSpPr>
        <p:spPr bwMode="auto">
          <a:xfrm>
            <a:off x="379585" y="2207319"/>
            <a:ext cx="2679782" cy="2879586"/>
          </a:xfrm>
          <a:prstGeom prst="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82" tIns="80682" rIns="161365" bIns="80682" numCol="1" anchor="ctr" anchorCtr="0" compatLnSpc="1">
            <a:prstTxWarp prst="textNoShape">
              <a:avLst/>
            </a:prstTxWarp>
          </a:bodyPr>
          <a:lstStyle/>
          <a:p>
            <a:pPr marL="56032" algn="ctr" defTabSz="806867" fontAlgn="base">
              <a:spcBef>
                <a:spcPts val="529"/>
              </a:spcBef>
            </a:pPr>
            <a:r>
              <a:rPr lang="en-US" sz="1600" b="1" dirty="0">
                <a:cs typeface="Arial"/>
              </a:rPr>
              <a:t>By 2019, significantly increase </a:t>
            </a:r>
            <a:r>
              <a:rPr lang="en-US" sz="1600" b="1" dirty="0" smtClean="0">
                <a:cs typeface="Arial"/>
              </a:rPr>
              <a:t>use </a:t>
            </a:r>
            <a:r>
              <a:rPr lang="en-US" sz="1600" b="1" dirty="0">
                <a:cs typeface="Arial"/>
              </a:rPr>
              <a:t>of </a:t>
            </a:r>
            <a:r>
              <a:rPr lang="en-US" sz="1600" b="1" dirty="0" smtClean="0">
                <a:cs typeface="Arial"/>
              </a:rPr>
              <a:t>formative and summative </a:t>
            </a:r>
            <a:r>
              <a:rPr lang="en-US" sz="1600" b="1" dirty="0">
                <a:cs typeface="Arial"/>
              </a:rPr>
              <a:t>measures </a:t>
            </a:r>
            <a:r>
              <a:rPr lang="en-US" sz="1600" dirty="0" smtClean="0">
                <a:cs typeface="Arial"/>
              </a:rPr>
              <a:t>of and for </a:t>
            </a:r>
            <a:r>
              <a:rPr lang="en-US" sz="1600" dirty="0">
                <a:cs typeface="Arial"/>
              </a:rPr>
              <a:t>deeper learning (not just tests in math and ELA), both at state and local levels</a:t>
            </a:r>
            <a:endParaRPr lang="en-US" sz="1600" dirty="0">
              <a:solidFill>
                <a:srgbClr val="FEFCF3"/>
              </a:solidFill>
              <a:ea typeface="Calibri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400149" y="2207319"/>
            <a:ext cx="5335478" cy="2879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E7982E"/>
              </a:buClr>
              <a:buSzPct val="100000"/>
              <a:buFont typeface="Wingdings" charset="2"/>
              <a:buChar char="§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7982E"/>
              </a:buClr>
              <a:buSzPct val="120000"/>
              <a:buFont typeface="Lucida Grande"/>
              <a:buChar char="→"/>
              <a:defRPr sz="2200" b="0" i="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E7982E"/>
              </a:buClr>
              <a:buSzPct val="100000"/>
              <a:buFont typeface="Wingdings" charset="2"/>
              <a:buChar char="§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E7982E"/>
              </a:buClr>
              <a:buSzPct val="140000"/>
              <a:buFont typeface="Lucida Grande"/>
              <a:buChar char="→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E7982E"/>
              </a:buClr>
              <a:buSzPct val="100000"/>
              <a:buFont typeface="Wingdings" charset="2"/>
              <a:buChar char="§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600" dirty="0" smtClean="0"/>
              <a:t>Broader measures of deeper learning</a:t>
            </a:r>
          </a:p>
          <a:p>
            <a:pPr>
              <a:buClr>
                <a:schemeClr val="accent2"/>
              </a:buClr>
            </a:pPr>
            <a:r>
              <a:rPr lang="en-US" sz="1600" dirty="0"/>
              <a:t>State and/or local graduation policies allow for performance assessment and student portfolios as evidence of college and career readiness</a:t>
            </a:r>
          </a:p>
          <a:p>
            <a:pPr>
              <a:buClr>
                <a:schemeClr val="accent2"/>
              </a:buClr>
            </a:pPr>
            <a:r>
              <a:rPr lang="en-US" sz="1600" dirty="0"/>
              <a:t>Highly visible statewide network and community of innovative practitioners, support providers, and researchers inform policy innovation at local and state level</a:t>
            </a:r>
          </a:p>
          <a:p>
            <a:pPr>
              <a:buClr>
                <a:schemeClr val="accent2"/>
              </a:buClr>
            </a:pPr>
            <a:r>
              <a:rPr lang="en-US" sz="1600" dirty="0" smtClean="0"/>
              <a:t>Document merging </a:t>
            </a:r>
            <a:r>
              <a:rPr lang="en-US" sz="1600" dirty="0"/>
              <a:t>LEA system-level examples of performance assessment tied to deeper learning competencies</a:t>
            </a:r>
          </a:p>
        </p:txBody>
      </p:sp>
    </p:spTree>
    <p:extLst>
      <p:ext uri="{BB962C8B-B14F-4D97-AF65-F5344CB8AC3E}">
        <p14:creationId xmlns:p14="http://schemas.microsoft.com/office/powerpoint/2010/main" val="5493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Timeline</a:t>
            </a:r>
          </a:p>
          <a:p>
            <a:pPr lvl="1"/>
            <a:r>
              <a:rPr lang="en-US" sz="2100" dirty="0"/>
              <a:t>February 27 | RFP Released</a:t>
            </a:r>
          </a:p>
          <a:p>
            <a:pPr lvl="1"/>
            <a:r>
              <a:rPr lang="en-US" sz="2100" dirty="0"/>
              <a:t>March </a:t>
            </a:r>
            <a:r>
              <a:rPr lang="en-US" sz="2100" dirty="0" smtClean="0"/>
              <a:t>6 </a:t>
            </a:r>
            <a:r>
              <a:rPr lang="en-US" sz="2100" dirty="0"/>
              <a:t>| Informational Webinar</a:t>
            </a:r>
          </a:p>
          <a:p>
            <a:pPr lvl="1"/>
            <a:r>
              <a:rPr lang="en-US" sz="2100" dirty="0"/>
              <a:t>March </a:t>
            </a:r>
            <a:r>
              <a:rPr lang="en-US" sz="2100" dirty="0" smtClean="0"/>
              <a:t>7 </a:t>
            </a:r>
            <a:r>
              <a:rPr lang="en-US" sz="2100" dirty="0" smtClean="0"/>
              <a:t>– </a:t>
            </a:r>
            <a:r>
              <a:rPr lang="en-US" sz="2100" dirty="0"/>
              <a:t>20 | Coaching Sessions</a:t>
            </a:r>
          </a:p>
          <a:p>
            <a:pPr lvl="1"/>
            <a:r>
              <a:rPr lang="en-US" sz="2100" dirty="0"/>
              <a:t>March 27 | Proposals Due</a:t>
            </a:r>
          </a:p>
          <a:p>
            <a:pPr lvl="1"/>
            <a:r>
              <a:rPr lang="en-US" sz="2100" dirty="0"/>
              <a:t>Early May | Decisions Announced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399"/>
            <a:ext cx="8891016" cy="1853954"/>
          </a:xfrm>
        </p:spPr>
        <p:txBody>
          <a:bodyPr/>
          <a:lstStyle/>
          <a:p>
            <a:r>
              <a:rPr lang="en-US" sz="2400" dirty="0" smtClean="0"/>
              <a:t>2017-2018 BLUEPRINT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Rationale for </a:t>
            </a:r>
            <a:r>
              <a:rPr lang="en-US" dirty="0" smtClean="0">
                <a:solidFill>
                  <a:schemeClr val="accent3"/>
                </a:solidFill>
              </a:rPr>
              <a:t>Area #2</a:t>
            </a:r>
            <a:r>
              <a:rPr lang="en-US" dirty="0"/>
              <a:t>: </a:t>
            </a:r>
            <a:r>
              <a:rPr lang="en-US" dirty="0" smtClean="0"/>
              <a:t>Big opportunity (policy </a:t>
            </a:r>
            <a:r>
              <a:rPr lang="en-US" dirty="0"/>
              <a:t>“permission”) exists </a:t>
            </a:r>
            <a:r>
              <a:rPr lang="en-US" dirty="0" smtClean="0"/>
              <a:t>to tap into </a:t>
            </a:r>
            <a:r>
              <a:rPr lang="en-US" dirty="0"/>
              <a:t>the broad interest </a:t>
            </a:r>
            <a:r>
              <a:rPr lang="en-US" dirty="0" smtClean="0"/>
              <a:t>in </a:t>
            </a:r>
            <a:r>
              <a:rPr lang="en-US" dirty="0"/>
              <a:t>California to identify and use more performance-based, deeper learning-aligned measures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4946" y="2396972"/>
            <a:ext cx="8229600" cy="364872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/>
              <a:t>LCAP framework and current state education leadership invite local innovation and leadership—and many networks and districts have stepped up to try new approaches to measuring student </a:t>
            </a:r>
            <a:r>
              <a:rPr lang="en-US" sz="1800" dirty="0" smtClean="0"/>
              <a:t>outcomes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 marL="257175" lvl="1" indent="-257175">
              <a:spcBef>
                <a:spcPts val="600"/>
              </a:spcBef>
              <a:buSzPct val="100000"/>
              <a:buFont typeface="Wingdings" charset="2"/>
              <a:buChar char="§"/>
            </a:pPr>
            <a:r>
              <a:rPr lang="en-US" sz="1800" dirty="0" smtClean="0"/>
              <a:t>New </a:t>
            </a:r>
            <a:r>
              <a:rPr lang="en-US" sz="1800" dirty="0"/>
              <a:t>state science test—now under development—also is an opportunity to further deeper learning, if it prioritizes problem-solving and performance tasks</a:t>
            </a:r>
          </a:p>
          <a:p>
            <a:pPr>
              <a:spcBef>
                <a:spcPts val="600"/>
              </a:spcBef>
            </a:pP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1800" dirty="0" smtClean="0"/>
              <a:t>These </a:t>
            </a:r>
            <a:r>
              <a:rPr lang="en-US" sz="1800" dirty="0"/>
              <a:t>efforts can be harnessed to more deliberately pilot/refine/scale different approaches—for use inside and outside of California—and influence new/future policies</a:t>
            </a:r>
          </a:p>
          <a:p>
            <a:pPr lvl="1">
              <a:buFont typeface="Wingdings" panose="05000000000000000000" pitchFamily="2" charset="2"/>
              <a:buChar char="ð"/>
            </a:pPr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809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Coaching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invited organizations are entitled to a coaching session with Capitol Impact to discuss proposal concepts and strategies</a:t>
            </a:r>
          </a:p>
          <a:p>
            <a:pPr lvl="1"/>
            <a:r>
              <a:rPr lang="en-US" dirty="0" smtClean="0"/>
              <a:t>March 7 - 20</a:t>
            </a:r>
          </a:p>
          <a:p>
            <a:pPr lvl="1"/>
            <a:r>
              <a:rPr lang="en-US" dirty="0" smtClean="0"/>
              <a:t>30-minutes</a:t>
            </a:r>
          </a:p>
          <a:p>
            <a:pPr lvl="1"/>
            <a:r>
              <a:rPr lang="en-US" dirty="0" smtClean="0"/>
              <a:t>Multiple members of your team may participate</a:t>
            </a:r>
          </a:p>
          <a:p>
            <a:r>
              <a:rPr lang="en-US" dirty="0" smtClean="0"/>
              <a:t>Contact </a:t>
            </a:r>
            <a:r>
              <a:rPr lang="en-US" dirty="0" smtClean="0">
                <a:hlinkClick r:id="rId2"/>
              </a:rPr>
              <a:t>Olivia@capitolimpact.org</a:t>
            </a:r>
            <a:r>
              <a:rPr lang="en-US" dirty="0" smtClean="0"/>
              <a:t> to schedule</a:t>
            </a:r>
          </a:p>
          <a:p>
            <a:pPr lvl="1"/>
            <a:r>
              <a:rPr lang="en-US" dirty="0"/>
              <a:t>Or visit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doodle.com/poll/c7mvc73auwnzispc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3589867" cy="3332816"/>
          </a:xfrm>
        </p:spPr>
        <p:txBody>
          <a:bodyPr/>
          <a:lstStyle/>
          <a:p>
            <a:r>
              <a:rPr lang="en-US" dirty="0" smtClean="0"/>
              <a:t>Raise your hand and we will unmute you.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067" y="2394649"/>
            <a:ext cx="3086531" cy="341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0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Application Materials </a:t>
            </a:r>
          </a:p>
          <a:p>
            <a:pPr lvl="1"/>
            <a:r>
              <a:rPr lang="en-US" dirty="0" smtClean="0"/>
              <a:t>Proposal Narrative | Maximum 5 pages (not including Cover Page or Evaluation Chart)</a:t>
            </a:r>
          </a:p>
          <a:p>
            <a:pPr lvl="1"/>
            <a:r>
              <a:rPr lang="en-US" dirty="0" smtClean="0"/>
              <a:t>Grant Evaluation Chart</a:t>
            </a:r>
          </a:p>
          <a:p>
            <a:pPr lvl="1"/>
            <a:r>
              <a:rPr lang="en-US" dirty="0" smtClean="0"/>
              <a:t>Ed Program Budget </a:t>
            </a:r>
          </a:p>
          <a:p>
            <a:r>
              <a:rPr lang="en-US" dirty="0" smtClean="0"/>
              <a:t>Submit completed applications to </a:t>
            </a:r>
            <a:r>
              <a:rPr lang="en-US" dirty="0" smtClean="0">
                <a:hlinkClick r:id="rId2"/>
              </a:rPr>
              <a:t>proposal@capitolimpact.org</a:t>
            </a:r>
            <a:r>
              <a:rPr lang="en-US" dirty="0" smtClean="0"/>
              <a:t> by March 27 at 5:00 </a:t>
            </a:r>
            <a:r>
              <a:rPr lang="en-US" dirty="0" err="1" smtClean="0"/>
              <a:t>pdt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/>
              <a:t>Eligibility</a:t>
            </a:r>
          </a:p>
          <a:p>
            <a:pPr lvl="1"/>
            <a:r>
              <a:rPr lang="en-US" dirty="0"/>
              <a:t>Nonprofit organizations and County Offices of Education focused on California education.</a:t>
            </a:r>
          </a:p>
          <a:p>
            <a:pPr lvl="1"/>
            <a:r>
              <a:rPr lang="en-US" dirty="0"/>
              <a:t>Institutions with a demonstrated track record and/or well-developed plans to implement and reform state policy in ways that advance deeper learning and contribute to the long term success of the LCFF/LCAP framework.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4466" y="2667000"/>
            <a:ext cx="3979334" cy="1473200"/>
          </a:xfrm>
        </p:spPr>
        <p:txBody>
          <a:bodyPr>
            <a:noAutofit/>
          </a:bodyPr>
          <a:lstStyle/>
          <a:p>
            <a:r>
              <a:rPr lang="en-US" sz="2000" dirty="0"/>
              <a:t>Grant Amount</a:t>
            </a:r>
          </a:p>
          <a:p>
            <a:pPr lvl="1"/>
            <a:r>
              <a:rPr lang="en-US" dirty="0"/>
              <a:t>Total funding available | $3,000,000</a:t>
            </a:r>
          </a:p>
          <a:p>
            <a:pPr lvl="1"/>
            <a:r>
              <a:rPr lang="en-US" dirty="0"/>
              <a:t>Maximum award </a:t>
            </a:r>
            <a:r>
              <a:rPr lang="en-US" dirty="0" smtClean="0"/>
              <a:t>| $</a:t>
            </a:r>
            <a:r>
              <a:rPr lang="en-US" dirty="0"/>
              <a:t>300,000 over two years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Proposal Review</a:t>
            </a:r>
          </a:p>
          <a:p>
            <a:pPr lvl="1"/>
            <a:r>
              <a:rPr lang="en-US" dirty="0" smtClean="0"/>
              <a:t>Proposals will be evaluated on the basis of the organization’s track record and the quality of the application in meeting the criteria listed in the proposal guidelines</a:t>
            </a:r>
            <a:endParaRPr lang="en-US" dirty="0"/>
          </a:p>
          <a:p>
            <a:pPr lvl="1"/>
            <a:r>
              <a:rPr lang="en-US" dirty="0" smtClean="0"/>
              <a:t>Capitol Impact will provide an initial evaluation and recommendations to the Hewlett Foundation. The Foundation will make final grant decisions.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Grantmaking</a:t>
            </a:r>
            <a:r>
              <a:rPr lang="en-US" dirty="0" smtClean="0"/>
              <a:t> </a:t>
            </a:r>
            <a:r>
              <a:rPr lang="en-US" sz="3600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Proposals must satisfy one of the following areas</a:t>
            </a:r>
          </a:p>
          <a:p>
            <a:pPr lvl="1"/>
            <a:r>
              <a:rPr lang="en-US" dirty="0" smtClean="0"/>
              <a:t>Area 1 | </a:t>
            </a:r>
            <a:r>
              <a:rPr lang="en-US" dirty="0" smtClean="0">
                <a:ea typeface="Calibri" charset="0"/>
              </a:rPr>
              <a:t>Advancing the new </a:t>
            </a:r>
            <a:r>
              <a:rPr lang="en-US" dirty="0">
                <a:ea typeface="Calibri" charset="0"/>
              </a:rPr>
              <a:t>state funding and accountability system that prioritizes resources for struggling students to achieve deeper learning competencies</a:t>
            </a:r>
          </a:p>
          <a:p>
            <a:pPr lvl="1"/>
            <a:r>
              <a:rPr lang="en-US" dirty="0" smtClean="0"/>
              <a:t>Area 2 | </a:t>
            </a:r>
            <a:r>
              <a:rPr lang="en-US" dirty="0" smtClean="0">
                <a:ea typeface="Calibri" charset="0"/>
              </a:rPr>
              <a:t>Encouraging </a:t>
            </a:r>
            <a:r>
              <a:rPr lang="en-US" dirty="0">
                <a:ea typeface="Calibri" charset="0"/>
              </a:rPr>
              <a:t>innovations in assessment practice that use and refine a variety of measures of student </a:t>
            </a:r>
            <a:r>
              <a:rPr lang="en-US" dirty="0" smtClean="0">
                <a:ea typeface="Calibri" charset="0"/>
              </a:rPr>
              <a:t>learning</a:t>
            </a:r>
            <a:endParaRPr lang="en-US" dirty="0">
              <a:ea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Grantmaking</a:t>
            </a:r>
            <a:r>
              <a:rPr lang="en-US" dirty="0" smtClean="0"/>
              <a:t> </a:t>
            </a:r>
            <a:r>
              <a:rPr lang="en-US" sz="3600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Area 1 | </a:t>
            </a:r>
            <a:r>
              <a:rPr lang="en-US" sz="2400" dirty="0" smtClean="0">
                <a:ea typeface="Calibri" charset="0"/>
              </a:rPr>
              <a:t>Advancing the new </a:t>
            </a:r>
            <a:r>
              <a:rPr lang="en-US" sz="2400" dirty="0">
                <a:ea typeface="Calibri" charset="0"/>
              </a:rPr>
              <a:t>state funding and accountability system that prioritizes resources for struggling students to achieve deeper learning </a:t>
            </a:r>
            <a:r>
              <a:rPr lang="en-US" sz="2400" dirty="0" smtClean="0">
                <a:ea typeface="Calibri" charset="0"/>
              </a:rPr>
              <a:t>competencies</a:t>
            </a:r>
            <a:endParaRPr lang="en-US" sz="2400" dirty="0">
              <a:ea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other words…</a:t>
            </a:r>
          </a:p>
          <a:p>
            <a:pPr lvl="1"/>
            <a:r>
              <a:rPr lang="en-US" sz="2000" dirty="0" smtClean="0"/>
              <a:t>Promote </a:t>
            </a:r>
            <a:r>
              <a:rPr lang="en-US" sz="2000" dirty="0"/>
              <a:t>effective local implementation and the long-term success of the LCFF/LCAP framework, and/or a record of supporting a new multiple measure accountability system;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Grantmaking</a:t>
            </a:r>
            <a:r>
              <a:rPr lang="en-US" dirty="0" smtClean="0"/>
              <a:t> </a:t>
            </a:r>
            <a:r>
              <a:rPr lang="en-US" sz="3600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Area 2 | </a:t>
            </a:r>
            <a:r>
              <a:rPr lang="en-US" sz="2400" dirty="0">
                <a:ea typeface="Calibri" charset="0"/>
              </a:rPr>
              <a:t>Encouraging innovations in assessment practice that use and refine a variety of measures of student learning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other words…</a:t>
            </a:r>
          </a:p>
          <a:p>
            <a:pPr lvl="1"/>
            <a:r>
              <a:rPr lang="en-US" sz="2000" dirty="0" smtClean="0"/>
              <a:t>Show </a:t>
            </a:r>
            <a:r>
              <a:rPr lang="en-US" sz="2000" dirty="0"/>
              <a:t>commitment to the development and spread of innovative competency- and proficiency-based performance assessments with a focus on high school graduation.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Grantmaking</a:t>
            </a:r>
            <a:r>
              <a:rPr lang="en-US" dirty="0" smtClean="0"/>
              <a:t> </a:t>
            </a:r>
            <a:r>
              <a:rPr lang="en-US" sz="3600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7509934" cy="33686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Demonstrate how your program will contribute to the area’s:</a:t>
            </a:r>
          </a:p>
          <a:p>
            <a:pPr lvl="1"/>
            <a:r>
              <a:rPr lang="en-US" sz="2200" dirty="0" smtClean="0">
                <a:ea typeface="Calibri" charset="0"/>
              </a:rPr>
              <a:t>Effective Implementation</a:t>
            </a:r>
          </a:p>
          <a:p>
            <a:pPr lvl="1"/>
            <a:r>
              <a:rPr lang="en-US" sz="2200" dirty="0" smtClean="0">
                <a:ea typeface="Calibri" charset="0"/>
              </a:rPr>
              <a:t>Communications</a:t>
            </a:r>
          </a:p>
          <a:p>
            <a:pPr lvl="1"/>
            <a:r>
              <a:rPr lang="en-US" sz="2200" dirty="0" smtClean="0">
                <a:ea typeface="Calibri" charset="0"/>
              </a:rPr>
              <a:t>Research/Evidence base</a:t>
            </a:r>
            <a:endParaRPr lang="en-US" sz="2200" dirty="0">
              <a:ea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9725-C529-4457-9AA9-77E0E6C88E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3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EdFirstPPTTheme1">
  <a:themeElements>
    <a:clrScheme name="Education First Rev">
      <a:dk1>
        <a:sysClr val="windowText" lastClr="000000"/>
      </a:dk1>
      <a:lt1>
        <a:sysClr val="window" lastClr="FFFFFF"/>
      </a:lt1>
      <a:dk2>
        <a:srgbClr val="56595C"/>
      </a:dk2>
      <a:lt2>
        <a:srgbClr val="EEECE1"/>
      </a:lt2>
      <a:accent1>
        <a:srgbClr val="91A226"/>
      </a:accent1>
      <a:accent2>
        <a:srgbClr val="3B325E"/>
      </a:accent2>
      <a:accent3>
        <a:srgbClr val="E7982E"/>
      </a:accent3>
      <a:accent4>
        <a:srgbClr val="324B8B"/>
      </a:accent4>
      <a:accent5>
        <a:srgbClr val="AAAAAA"/>
      </a:accent5>
      <a:accent6>
        <a:srgbClr val="1B696D"/>
      </a:accent6>
      <a:hlink>
        <a:srgbClr val="552B61"/>
      </a:hlink>
      <a:folHlink>
        <a:srgbClr val="91A22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rgbClr val="E7982E"/>
          </a:buClr>
          <a:buSzPct val="100000"/>
          <a:buFont typeface="Wingdings" charset="2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dFirstPPTTheme1" id="{79F3DC82-7A04-42BA-97E6-D4D446E8E72F}" vid="{8483058F-F24D-4D5E-9C2E-A5A8A6AF910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374</TotalTime>
  <Words>1628</Words>
  <Application>Microsoft Office PowerPoint</Application>
  <PresentationFormat>On-screen Show (4:3)</PresentationFormat>
  <Paragraphs>160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</vt:lpstr>
      <vt:lpstr>Calibri</vt:lpstr>
      <vt:lpstr>Corbel</vt:lpstr>
      <vt:lpstr>Lucida Grande</vt:lpstr>
      <vt:lpstr>Wingdings</vt:lpstr>
      <vt:lpstr>Parallax</vt:lpstr>
      <vt:lpstr>EdFirstPPTTheme1</vt:lpstr>
      <vt:lpstr>2017  Education Program Grant  Informational Webinar</vt:lpstr>
      <vt:lpstr>Application Process</vt:lpstr>
      <vt:lpstr>Application Process</vt:lpstr>
      <vt:lpstr>Application Process</vt:lpstr>
      <vt:lpstr>Application Process</vt:lpstr>
      <vt:lpstr>Grantmaking Strategy</vt:lpstr>
      <vt:lpstr>Grantmaking Strategy</vt:lpstr>
      <vt:lpstr>Grantmaking Strategy</vt:lpstr>
      <vt:lpstr>Grantmaking Strategy</vt:lpstr>
      <vt:lpstr> California Grantmaking Strategy Blueprint: Overview and Outcomes</vt:lpstr>
      <vt:lpstr>NEW CALIFORNIA GRANTMAKING STRATEGY Given current state challenges and opportunities, the Ed Program will prioritize two grantmaking areas in 2017-18 </vt:lpstr>
      <vt:lpstr>2017-2018 BLUEPRINT Area #1 focuses on ensuring LCFF/LCAP framework survives impending political transitions and can become national school funding + accountability model  </vt:lpstr>
      <vt:lpstr>2017-2018 BLUEPRINT Area #1 | We worked with Capitol Impact, CEPF grantees and other funders to identify priorities and best opportunities in 2017 to make progress toward 2019 goals</vt:lpstr>
      <vt:lpstr>2017-2018 BLUEPRINT Area #1 | What will success look like by 2019? What will be key assumptions guiding our work?</vt:lpstr>
      <vt:lpstr>2017-2018 BLUEPRINT Rationale for Area #1: LCFF/LCAP framework is in jeopardy—from skeptical state leadership and from uneven local commitment/implementation</vt:lpstr>
      <vt:lpstr>NEW CALIFORNIA GRANTMAKING STRATEGY Given current state challenges and opportunities, the Ed Program will prioritize two grantmaking areas in 2017-18 </vt:lpstr>
      <vt:lpstr>2017-2018 BLUEPRINT Area #2 focuses on developing and beginning to scale new measures of a variety of deeper learning skills—for use in California and in other districts/states</vt:lpstr>
      <vt:lpstr>2017-2018 BLUEPRINT Area #2 | We worked with Capitol Impact, CEPF grantees and other funders to identify priorities and best opportunities in 2017 to make progress toward 2019 goals</vt:lpstr>
      <vt:lpstr>2017-2018 BLUEPRINT Area #2 | What will success look like by 2019? What will be key assumptions guiding our work?</vt:lpstr>
      <vt:lpstr>2017-2018 BLUEPRINT Rationale for Area #2: Big opportunity (policy “permission”) exists to tap into the broad interest in California to identify and use more performance-based, deeper learning-aligned measures</vt:lpstr>
      <vt:lpstr>Coaching Sessions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Horwitz</dc:creator>
  <cp:lastModifiedBy>Sasha Horwitz</cp:lastModifiedBy>
  <cp:revision>23</cp:revision>
  <cp:lastPrinted>2017-03-06T18:11:29Z</cp:lastPrinted>
  <dcterms:created xsi:type="dcterms:W3CDTF">2017-03-02T18:40:14Z</dcterms:created>
  <dcterms:modified xsi:type="dcterms:W3CDTF">2017-03-06T22:37:26Z</dcterms:modified>
</cp:coreProperties>
</file>